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5_2BB1D93A.xml" ContentType="application/vnd.ms-powerpoint.comments+xml"/>
  <Override PartName="/ppt/notesSlides/notesSlide4.xml" ContentType="application/vnd.openxmlformats-officedocument.presentationml.notesSlide+xml"/>
  <Override PartName="/ppt/comments/modernComment_127_2CF13287.xml" ContentType="application/vnd.ms-powerpoint.comments+xml"/>
  <Override PartName="/ppt/comments/modernComment_128_A7D1E1C7.xml" ContentType="application/vnd.ms-powerpoint.comments+xml"/>
  <Override PartName="/ppt/comments/modernComment_129_7374F83B.xml" ContentType="application/vnd.ms-powerpoint.comments+xml"/>
  <Override PartName="/ppt/notesSlides/notesSlide5.xml" ContentType="application/vnd.openxmlformats-officedocument.presentationml.notesSlide+xml"/>
  <Override PartName="/ppt/comments/modernComment_117_53B79AE0.xml" ContentType="application/vnd.ms-powerpoint.comments+xml"/>
  <Override PartName="/ppt/comments/modernComment_123_16E043FA.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40"/>
  </p:notesMasterIdLst>
  <p:sldIdLst>
    <p:sldId id="257" r:id="rId5"/>
    <p:sldId id="260" r:id="rId6"/>
    <p:sldId id="262" r:id="rId7"/>
    <p:sldId id="304" r:id="rId8"/>
    <p:sldId id="308" r:id="rId9"/>
    <p:sldId id="312" r:id="rId10"/>
    <p:sldId id="309" r:id="rId11"/>
    <p:sldId id="310" r:id="rId12"/>
    <p:sldId id="311" r:id="rId13"/>
    <p:sldId id="299" r:id="rId14"/>
    <p:sldId id="302" r:id="rId15"/>
    <p:sldId id="301" r:id="rId16"/>
    <p:sldId id="313" r:id="rId17"/>
    <p:sldId id="314" r:id="rId18"/>
    <p:sldId id="267" r:id="rId19"/>
    <p:sldId id="277" r:id="rId20"/>
    <p:sldId id="266" r:id="rId21"/>
    <p:sldId id="284" r:id="rId22"/>
    <p:sldId id="293" r:id="rId23"/>
    <p:sldId id="295" r:id="rId24"/>
    <p:sldId id="296" r:id="rId25"/>
    <p:sldId id="297" r:id="rId26"/>
    <p:sldId id="264" r:id="rId27"/>
    <p:sldId id="285" r:id="rId28"/>
    <p:sldId id="283" r:id="rId29"/>
    <p:sldId id="307" r:id="rId30"/>
    <p:sldId id="306" r:id="rId31"/>
    <p:sldId id="279" r:id="rId32"/>
    <p:sldId id="291" r:id="rId33"/>
    <p:sldId id="282" r:id="rId34"/>
    <p:sldId id="275" r:id="rId35"/>
    <p:sldId id="305" r:id="rId36"/>
    <p:sldId id="303" r:id="rId37"/>
    <p:sldId id="281" r:id="rId38"/>
    <p:sldId id="278"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B46F79-7D73-953A-CB54-EE5374FAD284}" name="Matt Avery" initials="MA" userId="S::avery@ci.pinole.ca.us::49d5794a-f638-473e-889d-35d91b4c276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80CB4"/>
    <a:srgbClr val="ADB9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16"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comments/modernComment_115_2BB1D93A.xml><?xml version="1.0" encoding="utf-8"?>
<p188:cmLst xmlns:a="http://schemas.openxmlformats.org/drawingml/2006/main" xmlns:r="http://schemas.openxmlformats.org/officeDocument/2006/relationships" xmlns:p188="http://schemas.microsoft.com/office/powerpoint/2018/8/main">
  <p188:cm id="{B12D3B08-79EA-4BAE-A51E-FAB4EFDB1121}" authorId="{14B46F79-7D73-953A-CB54-EE5374FAD284}" created="2024-01-30T21:20:47.466">
    <ac:txMkLst xmlns:ac="http://schemas.microsoft.com/office/drawing/2013/main/command">
      <pc:docMk xmlns:pc="http://schemas.microsoft.com/office/powerpoint/2013/main/command"/>
      <pc:sldMk xmlns:pc="http://schemas.microsoft.com/office/powerpoint/2013/main/command" cId="733075770" sldId="277"/>
      <ac:spMk id="6" creationId="{99A83D61-915A-4D8D-BE2E-0CD7B365B51C}"/>
      <ac:txMk cp="0" len="494">
        <ac:context len="496" hash="1670174960"/>
      </ac:txMk>
    </ac:txMkLst>
    <p188:pos x="5635267" y="261261"/>
    <p188:txBody>
      <a:bodyPr/>
      <a:lstStyle/>
      <a:p>
        <a:r>
          <a:rPr lang="en-US"/>
          <a:t>Removed bold</a:t>
        </a:r>
      </a:p>
    </p188:txBody>
  </p188:cm>
  <p188:cm id="{6E1D6F9D-3325-4AA2-84DE-B28FC854C7B0}" authorId="{14B46F79-7D73-953A-CB54-EE5374FAD284}" created="2024-01-30T21:23:43.203">
    <ac:txMkLst xmlns:ac="http://schemas.microsoft.com/office/drawing/2013/main/command">
      <pc:docMk xmlns:pc="http://schemas.microsoft.com/office/powerpoint/2013/main/command"/>
      <pc:sldMk xmlns:pc="http://schemas.microsoft.com/office/powerpoint/2013/main/command" cId="733075770" sldId="277"/>
      <ac:spMk id="6" creationId="{99A83D61-915A-4D8D-BE2E-0CD7B365B51C}"/>
      <ac:txMk cp="150" len="45">
        <ac:context len="496" hash="1670174960"/>
      </ac:txMk>
    </ac:txMkLst>
    <p188:pos x="5635268" y="1733445"/>
    <p188:txBody>
      <a:bodyPr/>
      <a:lstStyle/>
      <a:p>
        <a:r>
          <a:rPr lang="en-US"/>
          <a:t>Continue to develop and implement pioneering outreach programs to engage our community</a:t>
        </a:r>
      </a:p>
    </p188:txBody>
  </p188:cm>
</p188:cmLst>
</file>

<file path=ppt/comments/modernComment_117_53B79AE0.xml><?xml version="1.0" encoding="utf-8"?>
<p188:cmLst xmlns:a="http://schemas.openxmlformats.org/drawingml/2006/main" xmlns:r="http://schemas.openxmlformats.org/officeDocument/2006/relationships" xmlns:p188="http://schemas.microsoft.com/office/powerpoint/2018/8/main">
  <p188:cm id="{09212C5F-B936-4209-90D4-30BB00D45BC2}" authorId="{14B46F79-7D73-953A-CB54-EE5374FAD284}" created="2024-01-30T21:30:35.567">
    <pc:sldMkLst xmlns:pc="http://schemas.microsoft.com/office/powerpoint/2013/main/command">
      <pc:docMk/>
      <pc:sldMk cId="1404541664" sldId="279"/>
    </pc:sldMkLst>
    <p188:txBody>
      <a:bodyPr/>
      <a:lstStyle/>
      <a:p>
        <a:r>
          <a:rPr lang="en-US"/>
          <a:t>Spacing</a:t>
        </a:r>
      </a:p>
    </p188:txBody>
  </p188:cm>
</p188:cmLst>
</file>

<file path=ppt/comments/modernComment_123_16E043FA.xml><?xml version="1.0" encoding="utf-8"?>
<p188:cmLst xmlns:a="http://schemas.openxmlformats.org/drawingml/2006/main" xmlns:r="http://schemas.openxmlformats.org/officeDocument/2006/relationships" xmlns:p188="http://schemas.microsoft.com/office/powerpoint/2018/8/main">
  <p188:cm id="{217F8ADC-BEA4-4B61-AFAC-F3C2D5C2072C}" authorId="{14B46F79-7D73-953A-CB54-EE5374FAD284}" created="2024-01-30T21:31:35.128">
    <pc:sldMkLst xmlns:pc="http://schemas.microsoft.com/office/powerpoint/2013/main/command">
      <pc:docMk/>
      <pc:sldMk cId="383796218" sldId="291"/>
    </pc:sldMkLst>
    <p188:txBody>
      <a:bodyPr/>
      <a:lstStyle/>
      <a:p>
        <a:r>
          <a:rPr lang="en-US"/>
          <a:t>Spacing</a:t>
        </a:r>
      </a:p>
    </p188:txBody>
  </p188:cm>
</p188:cmLst>
</file>

<file path=ppt/comments/modernComment_127_2CF13287.xml><?xml version="1.0" encoding="utf-8"?>
<p188:cmLst xmlns:a="http://schemas.openxmlformats.org/drawingml/2006/main" xmlns:r="http://schemas.openxmlformats.org/officeDocument/2006/relationships" xmlns:p188="http://schemas.microsoft.com/office/powerpoint/2018/8/main">
  <p188:cm id="{E5D8C90D-FD16-49EB-8B81-3E6475967D5B}" authorId="{14B46F79-7D73-953A-CB54-EE5374FAD284}" created="2024-01-30T21:25:24.279">
    <ac:txMkLst xmlns:ac="http://schemas.microsoft.com/office/drawing/2013/main/command">
      <pc:docMk xmlns:pc="http://schemas.microsoft.com/office/powerpoint/2013/main/command"/>
      <pc:sldMk xmlns:pc="http://schemas.microsoft.com/office/powerpoint/2013/main/command" cId="754004615" sldId="295"/>
      <ac:spMk id="2" creationId="{916AC7DF-2330-4BB0-BA19-69934AF6D555}"/>
      <ac:txMk cp="14" len="43">
        <ac:context len="58" hash="3187501085"/>
      </ac:txMk>
    </ac:txMkLst>
    <p188:pos x="2967468" y="158005"/>
    <p188:txBody>
      <a:bodyPr/>
      <a:lstStyle/>
      <a:p>
        <a:r>
          <a:rPr lang="en-US"/>
          <a:t>Changed format spacing</a:t>
        </a:r>
      </a:p>
    </p188:txBody>
  </p188:cm>
</p188:cmLst>
</file>

<file path=ppt/comments/modernComment_128_A7D1E1C7.xml><?xml version="1.0" encoding="utf-8"?>
<p188:cmLst xmlns:a="http://schemas.openxmlformats.org/drawingml/2006/main" xmlns:r="http://schemas.openxmlformats.org/officeDocument/2006/relationships" xmlns:p188="http://schemas.microsoft.com/office/powerpoint/2018/8/main">
  <p188:cm id="{9360464D-FCD9-49CB-B78E-0D8A90E6245D}" authorId="{14B46F79-7D73-953A-CB54-EE5374FAD284}" created="2024-01-30T21:26:35.363">
    <pc:sldMkLst xmlns:pc="http://schemas.microsoft.com/office/powerpoint/2013/main/command">
      <pc:docMk/>
      <pc:sldMk cId="2815549895" sldId="296"/>
    </pc:sldMkLst>
    <p188:txBody>
      <a:bodyPr/>
      <a:lstStyle/>
      <a:p>
        <a:r>
          <a:rPr lang="en-US"/>
          <a:t>Changed spacing</a:t>
        </a:r>
      </a:p>
    </p188:txBody>
  </p188:cm>
</p188:cmLst>
</file>

<file path=ppt/comments/modernComment_129_7374F83B.xml><?xml version="1.0" encoding="utf-8"?>
<p188:cmLst xmlns:a="http://schemas.openxmlformats.org/drawingml/2006/main" xmlns:r="http://schemas.openxmlformats.org/officeDocument/2006/relationships" xmlns:p188="http://schemas.microsoft.com/office/powerpoint/2018/8/main">
  <p188:cm id="{F32E970E-921D-4EE1-9752-376CE816F53A}" authorId="{14B46F79-7D73-953A-CB54-EE5374FAD284}" created="2024-01-30T21:28:43.029">
    <pc:sldMkLst xmlns:pc="http://schemas.microsoft.com/office/powerpoint/2013/main/command">
      <pc:docMk/>
      <pc:sldMk cId="1937045563" sldId="297"/>
    </pc:sldMkLst>
    <p188:txBody>
      <a:bodyPr/>
      <a:lstStyle/>
      <a:p>
        <a:r>
          <a:rPr lang="en-US"/>
          <a:t>Alignment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B4949D-3B35-4D5A-A0B5-54950C30FB56}" type="datetimeFigureOut">
              <a:rPr lang="en-US" smtClean="0"/>
              <a:pPr/>
              <a:t>2/14/2024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E884DA-F5D5-4956-8483-74774B6606B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E884DA-F5D5-4956-8483-74774B6606B8}"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E884DA-F5D5-4956-8483-74774B6606B8}"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E884DA-F5D5-4956-8483-74774B6606B8}" type="slidenum">
              <a:rPr lang="en-US" smtClean="0"/>
              <a:pPr/>
              <a:t>15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E884DA-F5D5-4956-8483-74774B6606B8}" type="slidenum">
              <a:rPr lang="en-US" smtClean="0"/>
              <a:pPr/>
              <a:t>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E884DA-F5D5-4956-8483-74774B6606B8}"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48931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6324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05957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5101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68229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77700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87802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7392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87709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4761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3383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2/14/2024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7616590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15_2BB1D93A.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microsoft.com/office/2018/10/relationships/comments" Target="../comments/modernComment_127_2CF13287.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microsoft.com/office/2018/10/relationships/comments" Target="../comments/modernComment_128_A7D1E1C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microsoft.com/office/2018/10/relationships/comments" Target="../comments/modernComment_129_7374F83B.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video" Target="https://www.youtube.com/embed/W67aeartD_s?feature=oemb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microsoft.com/office/2018/10/relationships/comments" Target="../comments/modernComment_117_53B79AE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microsoft.com/office/2018/10/relationships/comments" Target="../comments/modernComment_123_16E043FA.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9.xml"/><Relationship Id="rId1" Type="http://schemas.openxmlformats.org/officeDocument/2006/relationships/video" Target="https://www.youtube.com/embed/ghsXwUIjgB0?feature=oembed"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4.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emf"/></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6553200"/>
            <a:ext cx="8839200" cy="533400"/>
          </a:xfrm>
        </p:spPr>
        <p:txBody>
          <a:bodyPr>
            <a:normAutofit fontScale="90000"/>
          </a:bodyPr>
          <a:lstStyle/>
          <a:p>
            <a:pPr algn="l"/>
            <a:r>
              <a:rPr lang="en-US" sz="2700">
                <a:solidFill>
                  <a:schemeClr val="bg1">
                    <a:lumMod val="65000"/>
                  </a:schemeClr>
                </a:solidFill>
                <a:effectLst>
                  <a:outerShdw blurRad="38100" dist="38100" dir="2700000" algn="tl">
                    <a:srgbClr val="000000">
                      <a:alpha val="43137"/>
                    </a:srgbClr>
                  </a:outerShdw>
                </a:effectLst>
              </a:rPr>
              <a:t>Like us on </a:t>
            </a:r>
            <a:r>
              <a:rPr lang="en-US" sz="2700" err="1">
                <a:solidFill>
                  <a:schemeClr val="bg1">
                    <a:lumMod val="65000"/>
                  </a:schemeClr>
                </a:solidFill>
                <a:effectLst>
                  <a:outerShdw blurRad="38100" dist="38100" dir="2700000" algn="tl">
                    <a:srgbClr val="000000">
                      <a:alpha val="43137"/>
                    </a:srgbClr>
                  </a:outerShdw>
                </a:effectLst>
              </a:rPr>
              <a:t>Facebook</a:t>
            </a:r>
            <a:r>
              <a:rPr lang="en-US" sz="2700">
                <a:solidFill>
                  <a:schemeClr val="bg1">
                    <a:lumMod val="65000"/>
                  </a:schemeClr>
                </a:solidFill>
                <a:effectLst>
                  <a:outerShdw blurRad="38100" dist="38100" dir="2700000" algn="tl">
                    <a:srgbClr val="000000">
                      <a:alpha val="43137"/>
                    </a:srgbClr>
                  </a:outerShdw>
                </a:effectLst>
              </a:rPr>
              <a:t>         and follow us on Twitter       and </a:t>
            </a:r>
            <a:r>
              <a:rPr lang="en-US" sz="2700" err="1">
                <a:solidFill>
                  <a:schemeClr val="bg1">
                    <a:lumMod val="65000"/>
                  </a:schemeClr>
                </a:solidFill>
                <a:effectLst>
                  <a:outerShdw blurRad="38100" dist="38100" dir="2700000" algn="tl">
                    <a:srgbClr val="000000">
                      <a:alpha val="43137"/>
                    </a:srgbClr>
                  </a:outerShdw>
                </a:effectLst>
              </a:rPr>
              <a:t>Instagram</a:t>
            </a:r>
            <a:br>
              <a:rPr lang="en-US" sz="2800">
                <a:solidFill>
                  <a:schemeClr val="bg1">
                    <a:lumMod val="65000"/>
                  </a:schemeClr>
                </a:solidFill>
                <a:effectLst>
                  <a:outerShdw blurRad="38100" dist="38100" dir="2700000" algn="tl">
                    <a:srgbClr val="000000">
                      <a:alpha val="43137"/>
                    </a:srgbClr>
                  </a:outerShdw>
                </a:effectLst>
              </a:rPr>
            </a:br>
            <a:endParaRPr lang="en-US" sz="2800">
              <a:solidFill>
                <a:schemeClr val="bg1">
                  <a:lumMod val="6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lgn="ctr">
              <a:buNone/>
            </a:pPr>
            <a:endParaRPr lang="en-US" dirty="0"/>
          </a:p>
          <a:p>
            <a:pPr algn="ctr">
              <a:buNone/>
            </a:pPr>
            <a:endParaRPr lang="en-US" dirty="0"/>
          </a:p>
          <a:p>
            <a:pPr algn="ctr">
              <a:buNone/>
            </a:pPr>
            <a:endParaRPr lang="en-US" dirty="0"/>
          </a:p>
          <a:p>
            <a:pPr algn="ctr">
              <a:buNone/>
            </a:pPr>
            <a:endParaRPr lang="en-US" dirty="0"/>
          </a:p>
          <a:p>
            <a:pPr algn="ctr">
              <a:buNone/>
            </a:pPr>
            <a:endParaRPr lang="en-US" dirty="0"/>
          </a:p>
        </p:txBody>
      </p:sp>
      <p:pic>
        <p:nvPicPr>
          <p:cNvPr id="4" name="Picture 3" descr="facebook_logos_PNG19758.png"/>
          <p:cNvPicPr>
            <a:picLocks noChangeAspect="1"/>
          </p:cNvPicPr>
          <p:nvPr/>
        </p:nvPicPr>
        <p:blipFill>
          <a:blip r:embed="rId3" cstate="print"/>
          <a:stretch>
            <a:fillRect/>
          </a:stretch>
        </p:blipFill>
        <p:spPr>
          <a:xfrm>
            <a:off x="2657669" y="6417705"/>
            <a:ext cx="481843" cy="364095"/>
          </a:xfrm>
          <a:prstGeom prst="rect">
            <a:avLst/>
          </a:prstGeom>
        </p:spPr>
      </p:pic>
      <p:pic>
        <p:nvPicPr>
          <p:cNvPr id="5" name="Picture 4" descr="Twitter_alt_4.png"/>
          <p:cNvPicPr>
            <a:picLocks noChangeAspect="1"/>
          </p:cNvPicPr>
          <p:nvPr/>
        </p:nvPicPr>
        <p:blipFill>
          <a:blip r:embed="rId4" cstate="print"/>
          <a:stretch>
            <a:fillRect/>
          </a:stretch>
        </p:blipFill>
        <p:spPr>
          <a:xfrm>
            <a:off x="6304385" y="6447250"/>
            <a:ext cx="314131" cy="314131"/>
          </a:xfrm>
          <a:prstGeom prst="rect">
            <a:avLst/>
          </a:prstGeom>
        </p:spPr>
      </p:pic>
      <p:pic>
        <p:nvPicPr>
          <p:cNvPr id="1027" name="Picture 3" descr="C:\Users\avery\Desktop\Instagram.png"/>
          <p:cNvPicPr>
            <a:picLocks noChangeAspect="1" noChangeArrowheads="1"/>
          </p:cNvPicPr>
          <p:nvPr/>
        </p:nvPicPr>
        <p:blipFill>
          <a:blip r:embed="rId5" cstate="print"/>
          <a:srcRect/>
          <a:stretch>
            <a:fillRect/>
          </a:stretch>
        </p:blipFill>
        <p:spPr bwMode="auto">
          <a:xfrm>
            <a:off x="8573276" y="6447250"/>
            <a:ext cx="314131" cy="314131"/>
          </a:xfrm>
          <a:prstGeom prst="rect">
            <a:avLst/>
          </a:prstGeom>
          <a:noFill/>
        </p:spPr>
      </p:pic>
      <p:sp>
        <p:nvSpPr>
          <p:cNvPr id="8" name="Title 1"/>
          <p:cNvSpPr txBox="1">
            <a:spLocks/>
          </p:cNvSpPr>
          <p:nvPr/>
        </p:nvSpPr>
        <p:spPr>
          <a:xfrm>
            <a:off x="464820" y="305118"/>
            <a:ext cx="8229600" cy="1143000"/>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masis MT Pro Medium" panose="02040604050005020304" pitchFamily="18" charset="0"/>
                <a:ea typeface="+mj-ea"/>
                <a:cs typeface="+mj-cs"/>
              </a:rPr>
              <a:t>PINOLE POLICE DEPARTMENT </a:t>
            </a:r>
            <a:br>
              <a:rPr lang="en-US" sz="4400" i="0" u="none" strike="noStrike" kern="1200" cap="none" spc="0" normalizeH="0" baseline="0" noProof="0" dirty="0">
                <a:ln>
                  <a:noFill/>
                </a:ln>
                <a:effectLst>
                  <a:outerShdw blurRad="38100" dist="38100" dir="2700000" algn="tl">
                    <a:srgbClr val="000000">
                      <a:alpha val="43137"/>
                    </a:srgbClr>
                  </a:outerShdw>
                </a:effectLst>
                <a:uLnTx/>
                <a:uFillTx/>
                <a:latin typeface="Amasis MT Pro Medium" panose="02040604050005020304" pitchFamily="18" charset="0"/>
                <a:ea typeface="+mj-ea"/>
                <a:cs typeface="+mj-cs"/>
              </a:rPr>
            </a:b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masis MT Pro Medium" panose="02040604050005020304" pitchFamily="18" charset="0"/>
                <a:ea typeface="+mj-ea"/>
                <a:cs typeface="+mj-cs"/>
              </a:rPr>
              <a:t>Council Update</a:t>
            </a:r>
            <a:endParaRPr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masis MT Pro Medium" panose="02040604050005020304" pitchFamily="18" charset="0"/>
              <a:ea typeface="+mj-ea"/>
              <a:cs typeface="+mj-cs"/>
            </a:endParaRPr>
          </a:p>
        </p:txBody>
      </p:sp>
      <p:sp>
        <p:nvSpPr>
          <p:cNvPr id="9" name="TextBox 8"/>
          <p:cNvSpPr txBox="1"/>
          <p:nvPr/>
        </p:nvSpPr>
        <p:spPr>
          <a:xfrm>
            <a:off x="1846259" y="5556504"/>
            <a:ext cx="5176650" cy="800219"/>
          </a:xfrm>
          <a:prstGeom prst="rect">
            <a:avLst/>
          </a:prstGeom>
          <a:noFill/>
        </p:spPr>
        <p:txBody>
          <a:bodyPr wrap="square" lIns="91440" tIns="45720" rIns="91440" bIns="45720" rtlCol="0" anchor="t">
            <a:spAutoFit/>
          </a:bodyPr>
          <a:lstStyle/>
          <a:p>
            <a:pPr algn="ctr"/>
            <a:r>
              <a:rPr lang="en-US" sz="2800" dirty="0">
                <a:solidFill>
                  <a:schemeClr val="bg1"/>
                </a:solidFill>
                <a:effectLst>
                  <a:outerShdw blurRad="38100" dist="38100" dir="2700000" algn="tl">
                    <a:srgbClr val="000000">
                      <a:alpha val="43137"/>
                    </a:srgbClr>
                  </a:outerShdw>
                </a:effectLst>
                <a:latin typeface="Amasis MT Pro Medium" panose="02040604050005020304" pitchFamily="18" charset="0"/>
              </a:rPr>
              <a:t>Tuesday, February 20, 2024</a:t>
            </a:r>
          </a:p>
          <a:p>
            <a:pPr algn="ctr"/>
            <a:endParaRPr lang="en-US" dirty="0">
              <a:latin typeface="Amasis MT Pro Black"/>
            </a:endParaRPr>
          </a:p>
        </p:txBody>
      </p:sp>
      <p:pic>
        <p:nvPicPr>
          <p:cNvPr id="12" name="Picture 11" descr="A police car parked on the street&#10;&#10;Description automatically generated">
            <a:extLst>
              <a:ext uri="{FF2B5EF4-FFF2-40B4-BE49-F238E27FC236}">
                <a16:creationId xmlns:a16="http://schemas.microsoft.com/office/drawing/2014/main" id="{6183183F-20E4-2F93-5DB0-0FFBA50482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122" b="20388"/>
          <a:stretch/>
        </p:blipFill>
        <p:spPr>
          <a:xfrm>
            <a:off x="1006586" y="1633165"/>
            <a:ext cx="7130827" cy="35458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21-police-brochure-mr-1-1634235029.jpg">
            <a:extLst>
              <a:ext uri="{FF2B5EF4-FFF2-40B4-BE49-F238E27FC236}">
                <a16:creationId xmlns:a16="http://schemas.microsoft.com/office/drawing/2014/main" id="{F79EC955-C8E7-4DB6-BB95-47300A1EB8CD}"/>
              </a:ext>
            </a:extLst>
          </p:cNvPr>
          <p:cNvPicPr>
            <a:picLocks noChangeAspect="1"/>
          </p:cNvPicPr>
          <p:nvPr/>
        </p:nvPicPr>
        <p:blipFill rotWithShape="1">
          <a:blip r:embed="rId2"/>
          <a:srcRect r="14094" b="9091"/>
          <a:stretch/>
        </p:blipFill>
        <p:spPr>
          <a:xfrm>
            <a:off x="2522979" y="-73142"/>
            <a:ext cx="6621021"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5C0025-AD2A-4F4C-9B37-203887D77258}"/>
              </a:ext>
            </a:extLst>
          </p:cNvPr>
          <p:cNvSpPr>
            <a:spLocks noGrp="1"/>
          </p:cNvSpPr>
          <p:nvPr>
            <p:ph type="title"/>
          </p:nvPr>
        </p:nvSpPr>
        <p:spPr>
          <a:xfrm>
            <a:off x="137159" y="1259074"/>
            <a:ext cx="3200400" cy="1124712"/>
          </a:xfrm>
        </p:spPr>
        <p:txBody>
          <a:bodyPr anchor="b">
            <a:normAutofit/>
          </a:bodyPr>
          <a:lstStyle/>
          <a:p>
            <a:r>
              <a:rPr lang="en-US" sz="2800" dirty="0">
                <a:latin typeface="Amasis MT Pro Black"/>
                <a:cs typeface="Calibri Light"/>
              </a:rPr>
              <a:t>Response Times </a:t>
            </a:r>
            <a:endParaRPr lang="en-US" sz="2400" dirty="0">
              <a:latin typeface="Amasis MT Pro Black"/>
              <a:cs typeface="Calibri Light"/>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843393B-BB10-485A-AE62-B353E951AA5A}"/>
              </a:ext>
            </a:extLst>
          </p:cNvPr>
          <p:cNvSpPr>
            <a:spLocks noGrp="1"/>
          </p:cNvSpPr>
          <p:nvPr>
            <p:ph idx="1"/>
          </p:nvPr>
        </p:nvSpPr>
        <p:spPr>
          <a:xfrm>
            <a:off x="226348" y="2605269"/>
            <a:ext cx="4269452" cy="3880114"/>
          </a:xfrm>
        </p:spPr>
        <p:txBody>
          <a:bodyPr vert="horz" lIns="91440" tIns="45720" rIns="91440" bIns="45720" rtlCol="0" anchor="t">
            <a:normAutofit fontScale="85000" lnSpcReduction="20000"/>
          </a:bodyPr>
          <a:lstStyle/>
          <a:p>
            <a:pPr marL="0" indent="0">
              <a:lnSpc>
                <a:spcPct val="120000"/>
              </a:lnSpc>
              <a:buNone/>
            </a:pPr>
            <a:r>
              <a:rPr lang="en-US" sz="2600" dirty="0">
                <a:latin typeface="Amasis MT Pro Black"/>
                <a:ea typeface="+mn-lt"/>
                <a:cs typeface="+mn-lt"/>
              </a:rPr>
              <a:t>Annual Average Response Times for Priority 1 Calls </a:t>
            </a:r>
            <a:endParaRPr lang="en-US" sz="2600" dirty="0">
              <a:latin typeface="Amasis MT Pro Black"/>
            </a:endParaRPr>
          </a:p>
          <a:p>
            <a:pPr marL="0" indent="0">
              <a:buNone/>
            </a:pPr>
            <a:endParaRPr lang="en-US" sz="1500" dirty="0">
              <a:latin typeface="Amasis MT Pro Black"/>
              <a:ea typeface="+mn-lt"/>
              <a:cs typeface="+mn-lt"/>
            </a:endParaRPr>
          </a:p>
          <a:p>
            <a:pPr marL="0" indent="0">
              <a:buNone/>
            </a:pPr>
            <a:r>
              <a:rPr lang="en-US" sz="2400" dirty="0">
                <a:latin typeface="Amasis MT Pro Black"/>
                <a:ea typeface="+mn-lt"/>
                <a:cs typeface="+mn-lt"/>
              </a:rPr>
              <a:t>2023			2:49</a:t>
            </a:r>
          </a:p>
          <a:p>
            <a:pPr marL="0" indent="0">
              <a:buNone/>
            </a:pPr>
            <a:r>
              <a:rPr lang="en-US" sz="2400" dirty="0">
                <a:latin typeface="Amasis MT Pro Black"/>
                <a:ea typeface="+mn-lt"/>
                <a:cs typeface="+mn-lt"/>
              </a:rPr>
              <a:t>2022	             	3:15</a:t>
            </a:r>
          </a:p>
          <a:p>
            <a:pPr marL="0" indent="0">
              <a:buNone/>
            </a:pPr>
            <a:r>
              <a:rPr lang="en-US" sz="2400" dirty="0">
                <a:latin typeface="Amasis MT Pro Black"/>
                <a:ea typeface="+mn-lt"/>
                <a:cs typeface="+mn-lt"/>
              </a:rPr>
              <a:t>2021                 	3:24 </a:t>
            </a:r>
            <a:endParaRPr lang="en-US" sz="2400" dirty="0">
              <a:latin typeface="Amasis MT Pro Black"/>
              <a:cs typeface="Calibri" panose="020F0502020204030204"/>
            </a:endParaRPr>
          </a:p>
          <a:p>
            <a:pPr marL="0" indent="0">
              <a:buNone/>
            </a:pPr>
            <a:r>
              <a:rPr lang="en-US" sz="2400" dirty="0">
                <a:latin typeface="Amasis MT Pro Black"/>
                <a:ea typeface="+mn-lt"/>
                <a:cs typeface="+mn-lt"/>
              </a:rPr>
              <a:t>2020                 	3:55 </a:t>
            </a:r>
            <a:endParaRPr lang="en-US" sz="2400" dirty="0">
              <a:latin typeface="Amasis MT Pro Black"/>
              <a:cs typeface="Calibri"/>
            </a:endParaRPr>
          </a:p>
          <a:p>
            <a:pPr marL="0" indent="0">
              <a:buNone/>
            </a:pPr>
            <a:r>
              <a:rPr lang="en-US" sz="2400" dirty="0">
                <a:latin typeface="Amasis MT Pro Black"/>
                <a:ea typeface="+mn-lt"/>
                <a:cs typeface="+mn-lt"/>
              </a:rPr>
              <a:t>2019                 	3:47 </a:t>
            </a:r>
            <a:endParaRPr lang="en-US" sz="2400" dirty="0">
              <a:latin typeface="Amasis MT Pro Black"/>
            </a:endParaRPr>
          </a:p>
          <a:p>
            <a:pPr marL="0" indent="0">
              <a:buNone/>
            </a:pPr>
            <a:r>
              <a:rPr lang="en-US" sz="2400" dirty="0">
                <a:latin typeface="Amasis MT Pro Black"/>
                <a:ea typeface="+mn-lt"/>
                <a:cs typeface="+mn-lt"/>
              </a:rPr>
              <a:t>2018                 	3:38 </a:t>
            </a:r>
            <a:endParaRPr lang="en-US" sz="2400" dirty="0">
              <a:cs typeface="Calibri" panose="020F0502020204030204"/>
            </a:endParaRPr>
          </a:p>
          <a:p>
            <a:pPr marL="0" indent="0">
              <a:buNone/>
            </a:pPr>
            <a:endParaRPr lang="en-US" sz="1600" dirty="0">
              <a:latin typeface="Amasis MT Pro Black"/>
              <a:cs typeface="Calibri"/>
            </a:endParaRPr>
          </a:p>
          <a:p>
            <a:pPr marL="0" indent="0">
              <a:buNone/>
            </a:pPr>
            <a:r>
              <a:rPr lang="en-US" sz="2300" dirty="0">
                <a:latin typeface="Amasis MT Pro Black"/>
                <a:cs typeface="Calibri"/>
              </a:rPr>
              <a:t>* Under 5:00</a:t>
            </a:r>
          </a:p>
          <a:p>
            <a:pPr marL="0" indent="0">
              <a:buNone/>
            </a:pPr>
            <a:endParaRPr lang="en-US" sz="1600" dirty="0">
              <a:latin typeface="Amasis MT Pro Black"/>
              <a:cs typeface="Calibri"/>
            </a:endParaRPr>
          </a:p>
          <a:p>
            <a:endParaRPr lang="en-US" sz="1500" dirty="0">
              <a:cs typeface="Calibri"/>
            </a:endParaRPr>
          </a:p>
        </p:txBody>
      </p:sp>
      <p:sp>
        <p:nvSpPr>
          <p:cNvPr id="5" name="Rectangle 4">
            <a:extLst>
              <a:ext uri="{FF2B5EF4-FFF2-40B4-BE49-F238E27FC236}">
                <a16:creationId xmlns:a16="http://schemas.microsoft.com/office/drawing/2014/main" id="{34145394-AF8B-4BB1-BCA5-2F4083E69F77}"/>
              </a:ext>
            </a:extLst>
          </p:cNvPr>
          <p:cNvSpPr/>
          <p:nvPr/>
        </p:nvSpPr>
        <p:spPr>
          <a:xfrm>
            <a:off x="137160" y="338328"/>
            <a:ext cx="2450592" cy="914400"/>
          </a:xfrm>
          <a:prstGeom prst="rect">
            <a:avLst/>
          </a:prstGeom>
          <a:solidFill>
            <a:schemeClr val="bg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53795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A9539DA-90C8-207F-DDDD-0EA61A1973A1}"/>
              </a:ext>
            </a:extLst>
          </p:cNvPr>
          <p:cNvPicPr>
            <a:picLocks noChangeAspect="1"/>
          </p:cNvPicPr>
          <p:nvPr/>
        </p:nvPicPr>
        <p:blipFill>
          <a:blip r:embed="rId2"/>
          <a:stretch>
            <a:fillRect/>
          </a:stretch>
        </p:blipFill>
        <p:spPr>
          <a:xfrm>
            <a:off x="-1" y="0"/>
            <a:ext cx="9143999" cy="685800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5C0025-AD2A-4F4C-9B37-203887D77258}"/>
              </a:ext>
            </a:extLst>
          </p:cNvPr>
          <p:cNvSpPr>
            <a:spLocks noGrp="1"/>
          </p:cNvSpPr>
          <p:nvPr>
            <p:ph type="title"/>
          </p:nvPr>
        </p:nvSpPr>
        <p:spPr>
          <a:xfrm>
            <a:off x="214577" y="1228683"/>
            <a:ext cx="4035689" cy="1124712"/>
          </a:xfrm>
        </p:spPr>
        <p:txBody>
          <a:bodyPr anchor="b">
            <a:normAutofit/>
          </a:bodyPr>
          <a:lstStyle/>
          <a:p>
            <a:r>
              <a:rPr lang="en-US" sz="3200" dirty="0">
                <a:latin typeface="Amasis MT Pro Black"/>
                <a:cs typeface="Calibri Light"/>
              </a:rPr>
              <a:t>911 Answer Times</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843393B-BB10-485A-AE62-B353E951AA5A}"/>
              </a:ext>
            </a:extLst>
          </p:cNvPr>
          <p:cNvSpPr>
            <a:spLocks noGrp="1"/>
          </p:cNvSpPr>
          <p:nvPr>
            <p:ph idx="1"/>
          </p:nvPr>
        </p:nvSpPr>
        <p:spPr>
          <a:xfrm>
            <a:off x="278319" y="2718054"/>
            <a:ext cx="6452681" cy="3207258"/>
          </a:xfrm>
        </p:spPr>
        <p:txBody>
          <a:bodyPr vert="horz" lIns="91440" tIns="45720" rIns="91440" bIns="45720" rtlCol="0" anchor="t">
            <a:normAutofit/>
          </a:bodyPr>
          <a:lstStyle/>
          <a:p>
            <a:pPr marL="0" indent="0">
              <a:buNone/>
            </a:pPr>
            <a:r>
              <a:rPr lang="en-US" sz="2400" dirty="0">
                <a:latin typeface="Amasis MT Pro Black"/>
                <a:ea typeface="+mn-lt"/>
                <a:cs typeface="+mn-lt"/>
              </a:rPr>
              <a:t>Annual Average Dispatch Answer Times</a:t>
            </a:r>
          </a:p>
          <a:p>
            <a:pPr marL="0" indent="0">
              <a:buNone/>
            </a:pPr>
            <a:endParaRPr lang="en-US" sz="2400" dirty="0">
              <a:latin typeface="Amasis MT Pro Black"/>
            </a:endParaRPr>
          </a:p>
          <a:p>
            <a:pPr marL="0" indent="0">
              <a:buNone/>
            </a:pPr>
            <a:r>
              <a:rPr lang="en-US" sz="1500" dirty="0">
                <a:latin typeface="Amasis MT Pro Black"/>
                <a:ea typeface="+mn-lt"/>
                <a:cs typeface="+mn-lt"/>
              </a:rPr>
              <a:t>	</a:t>
            </a:r>
            <a:r>
              <a:rPr lang="en-US" sz="1800" dirty="0">
                <a:latin typeface="Amasis MT Pro Black"/>
                <a:ea typeface="+mn-lt"/>
                <a:cs typeface="+mn-lt"/>
              </a:rPr>
              <a:t>911 Calls	≤ 10 Secs	≤ 20 Secs</a:t>
            </a:r>
          </a:p>
          <a:p>
            <a:pPr marL="0" indent="0">
              <a:buNone/>
            </a:pPr>
            <a:r>
              <a:rPr lang="en-US" sz="1800" dirty="0">
                <a:latin typeface="Amasis MT Pro Black"/>
                <a:ea typeface="+mn-lt"/>
                <a:cs typeface="+mn-lt"/>
              </a:rPr>
              <a:t>2023   	18,525		97.71%		99.84%</a:t>
            </a:r>
            <a:endParaRPr lang="en-US" sz="1800" dirty="0">
              <a:latin typeface="Amasis MT Pro Black"/>
              <a:cs typeface="Calibri" panose="020F0502020204030204"/>
            </a:endParaRPr>
          </a:p>
          <a:p>
            <a:pPr marL="0" indent="0">
              <a:buNone/>
            </a:pPr>
            <a:r>
              <a:rPr lang="en-US" sz="1800" dirty="0">
                <a:latin typeface="Amasis MT Pro Black"/>
                <a:ea typeface="+mn-lt"/>
                <a:cs typeface="+mn-lt"/>
              </a:rPr>
              <a:t>2022     19,753       	96.4%		99.86%</a:t>
            </a:r>
            <a:endParaRPr lang="en-US" sz="1800" dirty="0">
              <a:latin typeface="Amasis MT Pro Black"/>
              <a:cs typeface="Calibri"/>
            </a:endParaRPr>
          </a:p>
          <a:p>
            <a:pPr marL="0" indent="0">
              <a:buNone/>
            </a:pPr>
            <a:r>
              <a:rPr lang="en-US" sz="1800" dirty="0">
                <a:latin typeface="Amasis MT Pro Black"/>
                <a:ea typeface="+mn-lt"/>
                <a:cs typeface="+mn-lt"/>
              </a:rPr>
              <a:t>2021     19,352		97.01%		99.88%  </a:t>
            </a:r>
            <a:r>
              <a:rPr lang="en-US" sz="1600" dirty="0">
                <a:latin typeface="Amasis MT Pro Black"/>
                <a:ea typeface="+mn-lt"/>
                <a:cs typeface="+mn-lt"/>
              </a:rPr>
              <a:t>         </a:t>
            </a:r>
            <a:endParaRPr lang="en-US" sz="1600" dirty="0">
              <a:latin typeface="Amasis MT Pro Black"/>
            </a:endParaRPr>
          </a:p>
          <a:p>
            <a:pPr marL="0" indent="0">
              <a:buNone/>
            </a:pPr>
            <a:r>
              <a:rPr lang="en-US" sz="1600" dirty="0">
                <a:latin typeface="Amasis MT Pro Black"/>
                <a:ea typeface="+mn-lt"/>
                <a:cs typeface="+mn-lt"/>
              </a:rPr>
              <a:t>                   </a:t>
            </a:r>
            <a:endParaRPr lang="en-US" sz="1600" dirty="0">
              <a:cs typeface="Calibri" panose="020F0502020204030204"/>
            </a:endParaRPr>
          </a:p>
          <a:p>
            <a:pPr marL="0" indent="0">
              <a:buNone/>
            </a:pPr>
            <a:r>
              <a:rPr lang="en-US" sz="1600" dirty="0">
                <a:latin typeface="Amasis MT Pro Black"/>
                <a:cs typeface="Calibri"/>
              </a:rPr>
              <a:t>* State Requirement	90%		95%</a:t>
            </a:r>
          </a:p>
          <a:p>
            <a:pPr marL="0" indent="0">
              <a:buNone/>
            </a:pPr>
            <a:endParaRPr lang="en-US" sz="1600" dirty="0">
              <a:latin typeface="Amasis MT Pro Black"/>
              <a:cs typeface="Calibri"/>
            </a:endParaRPr>
          </a:p>
          <a:p>
            <a:endParaRPr lang="en-US" sz="1500" dirty="0">
              <a:cs typeface="Calibri"/>
            </a:endParaRPr>
          </a:p>
        </p:txBody>
      </p:sp>
      <p:sp>
        <p:nvSpPr>
          <p:cNvPr id="5" name="Rectangle 4">
            <a:extLst>
              <a:ext uri="{FF2B5EF4-FFF2-40B4-BE49-F238E27FC236}">
                <a16:creationId xmlns:a16="http://schemas.microsoft.com/office/drawing/2014/main" id="{34145394-AF8B-4BB1-BCA5-2F4083E69F77}"/>
              </a:ext>
            </a:extLst>
          </p:cNvPr>
          <p:cNvSpPr/>
          <p:nvPr/>
        </p:nvSpPr>
        <p:spPr>
          <a:xfrm>
            <a:off x="137160" y="338328"/>
            <a:ext cx="2450592" cy="914400"/>
          </a:xfrm>
          <a:prstGeom prst="rect">
            <a:avLst/>
          </a:prstGeom>
          <a:solidFill>
            <a:schemeClr val="bg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6533127-2A49-57E7-7965-483218220969}"/>
              </a:ext>
            </a:extLst>
          </p:cNvPr>
          <p:cNvCxnSpPr/>
          <p:nvPr/>
        </p:nvCxnSpPr>
        <p:spPr>
          <a:xfrm>
            <a:off x="389467" y="3953933"/>
            <a:ext cx="57742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68898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66BC6-0FF7-4D45-D7FB-49920B219AFC}"/>
              </a:ext>
            </a:extLst>
          </p:cNvPr>
          <p:cNvSpPr>
            <a:spLocks noGrp="1"/>
          </p:cNvSpPr>
          <p:nvPr>
            <p:ph type="title"/>
          </p:nvPr>
        </p:nvSpPr>
        <p:spPr>
          <a:xfrm>
            <a:off x="372534" y="195792"/>
            <a:ext cx="8398932" cy="1325563"/>
          </a:xfrm>
          <a:solidFill>
            <a:schemeClr val="accent1">
              <a:lumMod val="75000"/>
            </a:schemeClr>
          </a:solidFill>
        </p:spPr>
        <p:txBody>
          <a:bodyPr/>
          <a:lstStyle/>
          <a:p>
            <a:pPr algn="ctr"/>
            <a:r>
              <a:rPr lang="en-US" dirty="0">
                <a:solidFill>
                  <a:schemeClr val="bg1"/>
                </a:solidFill>
                <a:latin typeface="Amasis MT Pro Black" panose="02040A04050005020304" pitchFamily="18" charset="0"/>
              </a:rPr>
              <a:t>The Blotter &amp; Citizen RIMS</a:t>
            </a:r>
          </a:p>
        </p:txBody>
      </p:sp>
      <p:sp>
        <p:nvSpPr>
          <p:cNvPr id="3" name="Content Placeholder 2">
            <a:extLst>
              <a:ext uri="{FF2B5EF4-FFF2-40B4-BE49-F238E27FC236}">
                <a16:creationId xmlns:a16="http://schemas.microsoft.com/office/drawing/2014/main" id="{6BD0BE58-8D3D-E6A1-06FA-3B845AD33154}"/>
              </a:ext>
            </a:extLst>
          </p:cNvPr>
          <p:cNvSpPr>
            <a:spLocks noGrp="1"/>
          </p:cNvSpPr>
          <p:nvPr>
            <p:ph idx="1"/>
          </p:nvPr>
        </p:nvSpPr>
        <p:spPr>
          <a:xfrm>
            <a:off x="628650" y="1757892"/>
            <a:ext cx="7886700" cy="4351338"/>
          </a:xfrm>
        </p:spPr>
        <p:txBody>
          <a:bodyPr>
            <a:noAutofit/>
          </a:bodyPr>
          <a:lstStyle/>
          <a:p>
            <a:r>
              <a:rPr lang="en-US" sz="2400" b="1" dirty="0">
                <a:solidFill>
                  <a:schemeClr val="bg1"/>
                </a:solidFill>
                <a:latin typeface="Amasis MT Pro Medium" panose="02040604050005020304" pitchFamily="18" charset="0"/>
              </a:rPr>
              <a:t>The Blotter: </a:t>
            </a:r>
          </a:p>
          <a:p>
            <a:pPr lvl="1"/>
            <a:r>
              <a:rPr lang="en-US" dirty="0">
                <a:solidFill>
                  <a:schemeClr val="bg1"/>
                </a:solidFill>
                <a:latin typeface="Amasis MT Pro Medium" panose="02040604050005020304" pitchFamily="18" charset="0"/>
              </a:rPr>
              <a:t>Summarizes highlighted incidents</a:t>
            </a:r>
          </a:p>
          <a:p>
            <a:pPr lvl="1"/>
            <a:r>
              <a:rPr lang="en-US" dirty="0">
                <a:solidFill>
                  <a:schemeClr val="bg1"/>
                </a:solidFill>
                <a:latin typeface="Amasis MT Pro Medium" panose="02040604050005020304" pitchFamily="18" charset="0"/>
              </a:rPr>
              <a:t>Does not include details about every crime reported</a:t>
            </a:r>
          </a:p>
          <a:p>
            <a:pPr lvl="1"/>
            <a:r>
              <a:rPr lang="en-US" dirty="0">
                <a:solidFill>
                  <a:schemeClr val="bg1"/>
                </a:solidFill>
                <a:latin typeface="Amasis MT Pro Medium" panose="02040604050005020304" pitchFamily="18" charset="0"/>
              </a:rPr>
              <a:t>Does not include officer-initiated activity (traffic stops, pedestrian stops, </a:t>
            </a:r>
            <a:r>
              <a:rPr lang="en-US" dirty="0" err="1">
                <a:solidFill>
                  <a:schemeClr val="bg1"/>
                </a:solidFill>
                <a:latin typeface="Amasis MT Pro Medium" panose="02040604050005020304" pitchFamily="18" charset="0"/>
              </a:rPr>
              <a:t>etc</a:t>
            </a:r>
            <a:r>
              <a:rPr lang="en-US" dirty="0">
                <a:solidFill>
                  <a:schemeClr val="bg1"/>
                </a:solidFill>
                <a:latin typeface="Amasis MT Pro Medium" panose="02040604050005020304" pitchFamily="18" charset="0"/>
              </a:rPr>
              <a:t>) where no case is taken</a:t>
            </a:r>
          </a:p>
          <a:p>
            <a:pPr lvl="1"/>
            <a:r>
              <a:rPr lang="en-US" dirty="0">
                <a:solidFill>
                  <a:schemeClr val="bg1"/>
                </a:solidFill>
                <a:latin typeface="Amasis MT Pro Medium" panose="02040604050005020304" pitchFamily="18" charset="0"/>
              </a:rPr>
              <a:t>Does not include missing persons, mental health calls, sex registrants, loose dogs, welfare checks, and medical calls</a:t>
            </a:r>
          </a:p>
          <a:p>
            <a:pPr lvl="1"/>
            <a:r>
              <a:rPr lang="en-US" dirty="0">
                <a:solidFill>
                  <a:schemeClr val="bg1"/>
                </a:solidFill>
                <a:latin typeface="Amasis MT Pro Medium" panose="02040604050005020304" pitchFamily="18" charset="0"/>
              </a:rPr>
              <a:t>Information is manually pulled from multiple databases and is labor-intensive</a:t>
            </a:r>
          </a:p>
        </p:txBody>
      </p:sp>
    </p:spTree>
    <p:extLst>
      <p:ext uri="{BB962C8B-B14F-4D97-AF65-F5344CB8AC3E}">
        <p14:creationId xmlns:p14="http://schemas.microsoft.com/office/powerpoint/2010/main" val="1434054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66BC6-0FF7-4D45-D7FB-49920B219AFC}"/>
              </a:ext>
            </a:extLst>
          </p:cNvPr>
          <p:cNvSpPr>
            <a:spLocks noGrp="1"/>
          </p:cNvSpPr>
          <p:nvPr>
            <p:ph type="title"/>
          </p:nvPr>
        </p:nvSpPr>
        <p:spPr>
          <a:xfrm>
            <a:off x="372534" y="195792"/>
            <a:ext cx="8398932" cy="1325563"/>
          </a:xfrm>
          <a:solidFill>
            <a:schemeClr val="accent1">
              <a:lumMod val="75000"/>
            </a:schemeClr>
          </a:solidFill>
        </p:spPr>
        <p:txBody>
          <a:bodyPr/>
          <a:lstStyle/>
          <a:p>
            <a:pPr algn="ctr"/>
            <a:r>
              <a:rPr lang="en-US" dirty="0">
                <a:solidFill>
                  <a:schemeClr val="bg1"/>
                </a:solidFill>
                <a:latin typeface="Amasis MT Pro Black" panose="02040A04050005020304" pitchFamily="18" charset="0"/>
              </a:rPr>
              <a:t>The Blotter &amp; Citizen RIMS</a:t>
            </a:r>
          </a:p>
        </p:txBody>
      </p:sp>
      <p:sp>
        <p:nvSpPr>
          <p:cNvPr id="3" name="Content Placeholder 2">
            <a:extLst>
              <a:ext uri="{FF2B5EF4-FFF2-40B4-BE49-F238E27FC236}">
                <a16:creationId xmlns:a16="http://schemas.microsoft.com/office/drawing/2014/main" id="{6BD0BE58-8D3D-E6A1-06FA-3B845AD33154}"/>
              </a:ext>
            </a:extLst>
          </p:cNvPr>
          <p:cNvSpPr>
            <a:spLocks noGrp="1"/>
          </p:cNvSpPr>
          <p:nvPr>
            <p:ph idx="1"/>
          </p:nvPr>
        </p:nvSpPr>
        <p:spPr>
          <a:xfrm>
            <a:off x="304800" y="1825624"/>
            <a:ext cx="8466666" cy="4836583"/>
          </a:xfrm>
        </p:spPr>
        <p:txBody>
          <a:bodyPr>
            <a:noAutofit/>
          </a:bodyPr>
          <a:lstStyle/>
          <a:p>
            <a:r>
              <a:rPr lang="en-US" sz="2400" b="1" dirty="0">
                <a:solidFill>
                  <a:schemeClr val="bg1"/>
                </a:solidFill>
                <a:latin typeface="Amasis MT Pro Medium" panose="02040604050005020304" pitchFamily="18" charset="0"/>
              </a:rPr>
              <a:t>Citizen RIMS: </a:t>
            </a:r>
          </a:p>
          <a:p>
            <a:pPr lvl="1"/>
            <a:r>
              <a:rPr lang="en-US" dirty="0">
                <a:solidFill>
                  <a:schemeClr val="bg1"/>
                </a:solidFill>
                <a:latin typeface="Amasis MT Pro Medium" panose="02040604050005020304" pitchFamily="18" charset="0"/>
              </a:rPr>
              <a:t>Increase access to law enforcement information and services</a:t>
            </a:r>
          </a:p>
          <a:p>
            <a:pPr lvl="1"/>
            <a:r>
              <a:rPr lang="en-US" dirty="0">
                <a:solidFill>
                  <a:schemeClr val="bg1"/>
                </a:solidFill>
                <a:latin typeface="Amasis MT Pro Medium" panose="02040604050005020304" pitchFamily="18" charset="0"/>
              </a:rPr>
              <a:t>Reduce staff time by automating the dissemination of information</a:t>
            </a:r>
          </a:p>
          <a:p>
            <a:pPr lvl="1"/>
            <a:r>
              <a:rPr lang="en-US" dirty="0">
                <a:solidFill>
                  <a:schemeClr val="bg1"/>
                </a:solidFill>
                <a:latin typeface="Amasis MT Pro Medium" panose="02040604050005020304" pitchFamily="18" charset="0"/>
              </a:rPr>
              <a:t>Web-based format</a:t>
            </a:r>
          </a:p>
          <a:p>
            <a:pPr lvl="1"/>
            <a:r>
              <a:rPr lang="en-US" dirty="0">
                <a:solidFill>
                  <a:schemeClr val="bg1"/>
                </a:solidFill>
                <a:latin typeface="Amasis MT Pro Medium" panose="02040604050005020304" pitchFamily="18" charset="0"/>
              </a:rPr>
              <a:t>Vacation Home Check &amp; Security Camera Registration</a:t>
            </a:r>
          </a:p>
          <a:p>
            <a:pPr lvl="1"/>
            <a:r>
              <a:rPr lang="en-US" dirty="0">
                <a:solidFill>
                  <a:schemeClr val="bg1"/>
                </a:solidFill>
                <a:latin typeface="Amasis MT Pro Medium" panose="02040604050005020304" pitchFamily="18" charset="0"/>
              </a:rPr>
              <a:t>Sign up for alerts</a:t>
            </a:r>
          </a:p>
          <a:p>
            <a:pPr lvl="1"/>
            <a:r>
              <a:rPr lang="en-US" dirty="0">
                <a:solidFill>
                  <a:schemeClr val="bg1"/>
                </a:solidFill>
                <a:latin typeface="Amasis MT Pro Medium" panose="02040604050005020304" pitchFamily="18" charset="0"/>
              </a:rPr>
              <a:t>Will include</a:t>
            </a:r>
          </a:p>
          <a:p>
            <a:pPr lvl="2"/>
            <a:r>
              <a:rPr lang="en-US" dirty="0">
                <a:solidFill>
                  <a:schemeClr val="bg1"/>
                </a:solidFill>
                <a:latin typeface="Amasis MT Pro Medium" panose="02040604050005020304" pitchFamily="18" charset="0"/>
              </a:rPr>
              <a:t>Map displaying calls-for service/incidents</a:t>
            </a:r>
          </a:p>
          <a:p>
            <a:pPr lvl="2"/>
            <a:r>
              <a:rPr lang="en-US" dirty="0">
                <a:solidFill>
                  <a:schemeClr val="bg1"/>
                </a:solidFill>
                <a:latin typeface="Amasis MT Pro Medium" panose="02040604050005020304" pitchFamily="18" charset="0"/>
              </a:rPr>
              <a:t>Missing Persons</a:t>
            </a:r>
          </a:p>
          <a:p>
            <a:pPr lvl="2"/>
            <a:r>
              <a:rPr lang="en-US" dirty="0">
                <a:solidFill>
                  <a:schemeClr val="bg1"/>
                </a:solidFill>
                <a:latin typeface="Amasis MT Pro Medium" panose="02040604050005020304" pitchFamily="18" charset="0"/>
              </a:rPr>
              <a:t>Stolen Vehicles</a:t>
            </a:r>
          </a:p>
          <a:p>
            <a:pPr lvl="2"/>
            <a:r>
              <a:rPr lang="en-US" dirty="0">
                <a:solidFill>
                  <a:schemeClr val="bg1"/>
                </a:solidFill>
                <a:latin typeface="Amasis MT Pro Medium" panose="02040604050005020304" pitchFamily="18" charset="0"/>
              </a:rPr>
              <a:t>Arrest Log</a:t>
            </a:r>
          </a:p>
        </p:txBody>
      </p:sp>
    </p:spTree>
    <p:extLst>
      <p:ext uri="{BB962C8B-B14F-4D97-AF65-F5344CB8AC3E}">
        <p14:creationId xmlns:p14="http://schemas.microsoft.com/office/powerpoint/2010/main" val="1982463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66BC6-0FF7-4D45-D7FB-49920B219AFC}"/>
              </a:ext>
            </a:extLst>
          </p:cNvPr>
          <p:cNvSpPr>
            <a:spLocks noGrp="1"/>
          </p:cNvSpPr>
          <p:nvPr>
            <p:ph type="title"/>
          </p:nvPr>
        </p:nvSpPr>
        <p:spPr>
          <a:xfrm>
            <a:off x="372534" y="195792"/>
            <a:ext cx="8398932" cy="1325563"/>
          </a:xfrm>
          <a:solidFill>
            <a:schemeClr val="accent1">
              <a:lumMod val="75000"/>
            </a:schemeClr>
          </a:solidFill>
        </p:spPr>
        <p:txBody>
          <a:bodyPr/>
          <a:lstStyle/>
          <a:p>
            <a:pPr algn="ctr"/>
            <a:r>
              <a:rPr lang="en-US" dirty="0">
                <a:solidFill>
                  <a:schemeClr val="bg1"/>
                </a:solidFill>
                <a:latin typeface="Amasis MT Pro Black" panose="02040A04050005020304" pitchFamily="18" charset="0"/>
              </a:rPr>
              <a:t>The Blotter &amp; Citizen RIMS</a:t>
            </a:r>
          </a:p>
        </p:txBody>
      </p:sp>
      <p:sp>
        <p:nvSpPr>
          <p:cNvPr id="3" name="Content Placeholder 2">
            <a:extLst>
              <a:ext uri="{FF2B5EF4-FFF2-40B4-BE49-F238E27FC236}">
                <a16:creationId xmlns:a16="http://schemas.microsoft.com/office/drawing/2014/main" id="{6BD0BE58-8D3D-E6A1-06FA-3B845AD33154}"/>
              </a:ext>
            </a:extLst>
          </p:cNvPr>
          <p:cNvSpPr>
            <a:spLocks noGrp="1"/>
          </p:cNvSpPr>
          <p:nvPr>
            <p:ph idx="1"/>
          </p:nvPr>
        </p:nvSpPr>
        <p:spPr>
          <a:xfrm>
            <a:off x="304800" y="1825625"/>
            <a:ext cx="8466666" cy="4351338"/>
          </a:xfrm>
        </p:spPr>
        <p:txBody>
          <a:bodyPr>
            <a:noAutofit/>
          </a:bodyPr>
          <a:lstStyle/>
          <a:p>
            <a:pPr marL="0" indent="0">
              <a:lnSpc>
                <a:spcPct val="100000"/>
              </a:lnSpc>
              <a:spcAft>
                <a:spcPts val="1200"/>
              </a:spcAft>
              <a:buNone/>
            </a:pPr>
            <a:r>
              <a:rPr lang="en-US" sz="3200" b="1" dirty="0">
                <a:solidFill>
                  <a:schemeClr val="bg1"/>
                </a:solidFill>
                <a:latin typeface="Amasis MT Pro Medium" panose="02040604050005020304" pitchFamily="18" charset="0"/>
              </a:rPr>
              <a:t>Transition from The Blotter to Citizen RIMS</a:t>
            </a:r>
          </a:p>
          <a:p>
            <a:pPr lvl="1">
              <a:lnSpc>
                <a:spcPct val="100000"/>
              </a:lnSpc>
              <a:spcBef>
                <a:spcPts val="0"/>
              </a:spcBef>
              <a:spcAft>
                <a:spcPts val="1200"/>
              </a:spcAft>
            </a:pPr>
            <a:r>
              <a:rPr lang="en-US" sz="3200" dirty="0">
                <a:solidFill>
                  <a:schemeClr val="bg1"/>
                </a:solidFill>
                <a:latin typeface="Amasis MT Pro Medium" panose="02040604050005020304" pitchFamily="18" charset="0"/>
              </a:rPr>
              <a:t>Will take place over next 30-45 days</a:t>
            </a:r>
          </a:p>
          <a:p>
            <a:pPr lvl="1">
              <a:lnSpc>
                <a:spcPct val="100000"/>
              </a:lnSpc>
              <a:spcBef>
                <a:spcPts val="0"/>
              </a:spcBef>
              <a:spcAft>
                <a:spcPts val="1200"/>
              </a:spcAft>
            </a:pPr>
            <a:r>
              <a:rPr lang="en-US" sz="3200" dirty="0">
                <a:solidFill>
                  <a:schemeClr val="bg1"/>
                </a:solidFill>
                <a:latin typeface="Amasis MT Pro Medium" panose="02040604050005020304" pitchFamily="18" charset="0"/>
              </a:rPr>
              <a:t>Public information campaign to educate the public on Citizen RIMS and how to access</a:t>
            </a:r>
          </a:p>
          <a:p>
            <a:pPr lvl="2">
              <a:lnSpc>
                <a:spcPct val="100000"/>
              </a:lnSpc>
              <a:spcBef>
                <a:spcPts val="0"/>
              </a:spcBef>
              <a:spcAft>
                <a:spcPts val="1200"/>
              </a:spcAft>
            </a:pPr>
            <a:r>
              <a:rPr lang="en-US" sz="2800" dirty="0">
                <a:solidFill>
                  <a:schemeClr val="bg1"/>
                </a:solidFill>
                <a:latin typeface="Amasis MT Pro Medium" panose="02040604050005020304" pitchFamily="18" charset="0"/>
              </a:rPr>
              <a:t>Pushed out on PD and City social media platforms and communications</a:t>
            </a:r>
          </a:p>
        </p:txBody>
      </p:sp>
    </p:spTree>
    <p:extLst>
      <p:ext uri="{BB962C8B-B14F-4D97-AF65-F5344CB8AC3E}">
        <p14:creationId xmlns:p14="http://schemas.microsoft.com/office/powerpoint/2010/main" val="2129487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5" name="Rectangle 57">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9">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033" y="321732"/>
            <a:ext cx="3426555"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0892" y="661738"/>
            <a:ext cx="2962704" cy="1690993"/>
          </a:xfrm>
        </p:spPr>
        <p:txBody>
          <a:bodyPr anchor="b">
            <a:noAutofit/>
          </a:bodyPr>
          <a:lstStyle/>
          <a:p>
            <a:pPr algn="ctr"/>
            <a:r>
              <a:rPr lang="en-US" sz="3200" b="1" dirty="0">
                <a:latin typeface="Amasis MT Pro"/>
                <a:cs typeface="Calibri Light"/>
              </a:rPr>
              <a:t>Technology to Assist with Initiatives</a:t>
            </a:r>
            <a:endParaRPr lang="en-US" sz="3200" b="1" dirty="0">
              <a:latin typeface="Amasis MT Pro"/>
            </a:endParaRPr>
          </a:p>
        </p:txBody>
      </p:sp>
      <p:pic>
        <p:nvPicPr>
          <p:cNvPr id="6" name="Picture 6" descr="53B890EC-FC78-475B-B74C-A3536FF482FB.jpeg">
            <a:extLst>
              <a:ext uri="{FF2B5EF4-FFF2-40B4-BE49-F238E27FC236}">
                <a16:creationId xmlns:a16="http://schemas.microsoft.com/office/drawing/2014/main" id="{2FBEE5A7-2411-4C20-8C6B-320DFD209D4A}"/>
              </a:ext>
            </a:extLst>
          </p:cNvPr>
          <p:cNvPicPr>
            <a:picLocks noChangeAspect="1"/>
          </p:cNvPicPr>
          <p:nvPr/>
        </p:nvPicPr>
        <p:blipFill rotWithShape="1">
          <a:blip r:embed="rId3"/>
          <a:srcRect l="8638" r="7160" b="-3"/>
          <a:stretch/>
        </p:blipFill>
        <p:spPr>
          <a:xfrm>
            <a:off x="3664455" y="397284"/>
            <a:ext cx="3479685" cy="3099518"/>
          </a:xfrm>
          <a:prstGeom prst="rect">
            <a:avLst/>
          </a:prstGeom>
        </p:spPr>
      </p:pic>
      <p:pic>
        <p:nvPicPr>
          <p:cNvPr id="9" name="Picture 9">
            <a:extLst>
              <a:ext uri="{FF2B5EF4-FFF2-40B4-BE49-F238E27FC236}">
                <a16:creationId xmlns:a16="http://schemas.microsoft.com/office/drawing/2014/main" id="{F3A4979E-91F7-4890-872F-1A2982AA80DD}"/>
              </a:ext>
            </a:extLst>
          </p:cNvPr>
          <p:cNvPicPr>
            <a:picLocks noChangeAspect="1"/>
          </p:cNvPicPr>
          <p:nvPr/>
        </p:nvPicPr>
        <p:blipFill>
          <a:blip r:embed="rId4"/>
          <a:stretch>
            <a:fillRect/>
          </a:stretch>
        </p:blipFill>
        <p:spPr>
          <a:xfrm>
            <a:off x="3666588" y="3496803"/>
            <a:ext cx="2526154" cy="2994486"/>
          </a:xfrm>
          <a:prstGeom prst="rect">
            <a:avLst/>
          </a:prstGeom>
        </p:spPr>
      </p:pic>
      <p:sp>
        <p:nvSpPr>
          <p:cNvPr id="7" name="Rectangle 6">
            <a:extLst>
              <a:ext uri="{FF2B5EF4-FFF2-40B4-BE49-F238E27FC236}">
                <a16:creationId xmlns:a16="http://schemas.microsoft.com/office/drawing/2014/main" id="{6D00DD8C-5A17-48D2-92C1-39FA2A89203E}"/>
              </a:ext>
            </a:extLst>
          </p:cNvPr>
          <p:cNvSpPr/>
          <p:nvPr/>
        </p:nvSpPr>
        <p:spPr>
          <a:xfrm>
            <a:off x="557784" y="2352731"/>
            <a:ext cx="2788920" cy="91440"/>
          </a:xfrm>
          <a:prstGeom prst="rect">
            <a:avLst/>
          </a:prstGeom>
          <a:solidFill>
            <a:srgbClr val="180C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3F8E48-A888-BEDE-2C83-818408E9B33B}"/>
              </a:ext>
            </a:extLst>
          </p:cNvPr>
          <p:cNvSpPr txBox="1"/>
          <p:nvPr/>
        </p:nvSpPr>
        <p:spPr>
          <a:xfrm>
            <a:off x="557784" y="2768600"/>
            <a:ext cx="2875812" cy="221599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latin typeface="Amasis MT Pro" panose="02040504050005020304" pitchFamily="18" charset="0"/>
              </a:rPr>
              <a:t>BOLA Wrap restraint device</a:t>
            </a:r>
          </a:p>
          <a:p>
            <a:pPr marL="285750" indent="-285750">
              <a:spcAft>
                <a:spcPts val="1200"/>
              </a:spcAft>
              <a:buFont typeface="Arial" panose="020B0604020202020204" pitchFamily="34" charset="0"/>
              <a:buChar char="•"/>
            </a:pPr>
            <a:r>
              <a:rPr lang="en-US" dirty="0" err="1">
                <a:latin typeface="Amasis MT Pro" panose="02040504050005020304" pitchFamily="18" charset="0"/>
              </a:rPr>
              <a:t>StarChase</a:t>
            </a:r>
            <a:r>
              <a:rPr lang="en-US" dirty="0">
                <a:latin typeface="Amasis MT Pro" panose="02040504050005020304" pitchFamily="18" charset="0"/>
              </a:rPr>
              <a:t> pursuit alternative</a:t>
            </a:r>
          </a:p>
          <a:p>
            <a:pPr marL="285750" indent="-285750">
              <a:spcAft>
                <a:spcPts val="1200"/>
              </a:spcAft>
              <a:buFont typeface="Arial" panose="020B0604020202020204" pitchFamily="34" charset="0"/>
              <a:buChar char="•"/>
            </a:pPr>
            <a:r>
              <a:rPr lang="en-US" dirty="0">
                <a:latin typeface="Amasis MT Pro" panose="02040504050005020304" pitchFamily="18" charset="0"/>
              </a:rPr>
              <a:t>AXON Body 3 Cameras</a:t>
            </a:r>
          </a:p>
          <a:p>
            <a:pPr marL="285750" indent="-285750">
              <a:spcAft>
                <a:spcPts val="1200"/>
              </a:spcAft>
              <a:buFont typeface="Arial" panose="020B0604020202020204" pitchFamily="34" charset="0"/>
              <a:buChar char="•"/>
            </a:pPr>
            <a:r>
              <a:rPr lang="en-US" dirty="0">
                <a:latin typeface="Amasis MT Pro" panose="02040504050005020304" pitchFamily="18" charset="0"/>
              </a:rPr>
              <a:t>TASER Device</a:t>
            </a:r>
          </a:p>
        </p:txBody>
      </p:sp>
      <p:pic>
        <p:nvPicPr>
          <p:cNvPr id="10" name="Picture 9">
            <a:extLst>
              <a:ext uri="{FF2B5EF4-FFF2-40B4-BE49-F238E27FC236}">
                <a16:creationId xmlns:a16="http://schemas.microsoft.com/office/drawing/2014/main" id="{F15C6A21-0CC1-D48D-EE96-DE0CCA1E6F6D}"/>
              </a:ext>
            </a:extLst>
          </p:cNvPr>
          <p:cNvPicPr>
            <a:picLocks noChangeAspect="1"/>
          </p:cNvPicPr>
          <p:nvPr/>
        </p:nvPicPr>
        <p:blipFill rotWithShape="1">
          <a:blip r:embed="rId5"/>
          <a:srcRect l="61525" t="34198" r="33452" b="44736"/>
          <a:stretch/>
        </p:blipFill>
        <p:spPr>
          <a:xfrm>
            <a:off x="7266309" y="820932"/>
            <a:ext cx="1753051" cy="2068128"/>
          </a:xfrm>
          <a:prstGeom prst="rect">
            <a:avLst/>
          </a:prstGeom>
        </p:spPr>
      </p:pic>
      <p:pic>
        <p:nvPicPr>
          <p:cNvPr id="13" name="Picture 12">
            <a:extLst>
              <a:ext uri="{FF2B5EF4-FFF2-40B4-BE49-F238E27FC236}">
                <a16:creationId xmlns:a16="http://schemas.microsoft.com/office/drawing/2014/main" id="{DF01AF89-18E8-E007-4B37-29E01A8EB713}"/>
              </a:ext>
            </a:extLst>
          </p:cNvPr>
          <p:cNvPicPr>
            <a:picLocks noChangeAspect="1"/>
          </p:cNvPicPr>
          <p:nvPr/>
        </p:nvPicPr>
        <p:blipFill rotWithShape="1">
          <a:blip r:embed="rId6"/>
          <a:srcRect l="57288" t="24739" r="28240" b="24738"/>
          <a:stretch/>
        </p:blipFill>
        <p:spPr>
          <a:xfrm>
            <a:off x="6091929" y="3496801"/>
            <a:ext cx="3049601" cy="2994485"/>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 name="Rectangle 97">
            <a:extLst>
              <a:ext uri="{FF2B5EF4-FFF2-40B4-BE49-F238E27FC236}">
                <a16:creationId xmlns:a16="http://schemas.microsoft.com/office/drawing/2014/main" id="{E2B198BE-F6DF-4465-B329-28C9E71EB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1440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1DDCE8-6A93-4F70-BC7D-C96B51F11570}"/>
              </a:ext>
            </a:extLst>
          </p:cNvPr>
          <p:cNvSpPr>
            <a:spLocks noGrp="1"/>
          </p:cNvSpPr>
          <p:nvPr>
            <p:ph type="title"/>
          </p:nvPr>
        </p:nvSpPr>
        <p:spPr>
          <a:xfrm>
            <a:off x="3619501" y="257175"/>
            <a:ext cx="5057774" cy="651996"/>
          </a:xfrm>
        </p:spPr>
        <p:txBody>
          <a:bodyPr vert="horz" lIns="91440" tIns="45720" rIns="91440" bIns="45720" rtlCol="0" anchor="b">
            <a:normAutofit/>
          </a:bodyPr>
          <a:lstStyle/>
          <a:p>
            <a:r>
              <a:rPr lang="en-US" sz="3500" b="1" dirty="0">
                <a:latin typeface="Amasis MT Pro Black"/>
              </a:rPr>
              <a:t>2023-24</a:t>
            </a:r>
            <a:r>
              <a:rPr lang="en-US" sz="3500" b="1" kern="1200" dirty="0">
                <a:latin typeface="Amasis MT Pro Black"/>
              </a:rPr>
              <a:t> Goals</a:t>
            </a:r>
            <a:endParaRPr lang="en-US" sz="3500" b="1" kern="1200" dirty="0">
              <a:latin typeface="Amasis MT Pro Black"/>
              <a:cs typeface="Calibri Light"/>
            </a:endParaRPr>
          </a:p>
        </p:txBody>
      </p:sp>
      <p:pic>
        <p:nvPicPr>
          <p:cNvPr id="10" name="Picture 10">
            <a:extLst>
              <a:ext uri="{FF2B5EF4-FFF2-40B4-BE49-F238E27FC236}">
                <a16:creationId xmlns:a16="http://schemas.microsoft.com/office/drawing/2014/main" id="{6E27D7F5-742F-4EDD-82B5-F99B4AF9366F}"/>
              </a:ext>
            </a:extLst>
          </p:cNvPr>
          <p:cNvPicPr>
            <a:picLocks noChangeAspect="1"/>
          </p:cNvPicPr>
          <p:nvPr/>
        </p:nvPicPr>
        <p:blipFill rotWithShape="1">
          <a:blip r:embed="rId3"/>
          <a:srcRect l="4313" r="3634" b="5"/>
          <a:stretch/>
        </p:blipFill>
        <p:spPr>
          <a:xfrm>
            <a:off x="20" y="100594"/>
            <a:ext cx="3028930" cy="3224437"/>
          </a:xfrm>
          <a:prstGeom prst="rect">
            <a:avLst/>
          </a:prstGeom>
        </p:spPr>
      </p:pic>
      <p:pic>
        <p:nvPicPr>
          <p:cNvPr id="11" name="Picture 11">
            <a:extLst>
              <a:ext uri="{FF2B5EF4-FFF2-40B4-BE49-F238E27FC236}">
                <a16:creationId xmlns:a16="http://schemas.microsoft.com/office/drawing/2014/main" id="{BF2572CA-DCE6-4F77-BF19-90E392231D76}"/>
              </a:ext>
            </a:extLst>
          </p:cNvPr>
          <p:cNvPicPr>
            <a:picLocks noChangeAspect="1"/>
          </p:cNvPicPr>
          <p:nvPr/>
        </p:nvPicPr>
        <p:blipFill rotWithShape="1">
          <a:blip r:embed="rId4"/>
          <a:srcRect l="6352" r="5868" b="-9"/>
          <a:stretch/>
        </p:blipFill>
        <p:spPr>
          <a:xfrm>
            <a:off x="-4" y="3218436"/>
            <a:ext cx="3028930" cy="3182363"/>
          </a:xfrm>
          <a:prstGeom prst="rect">
            <a:avLst/>
          </a:prstGeom>
        </p:spPr>
      </p:pic>
      <p:sp>
        <p:nvSpPr>
          <p:cNvPr id="6" name="TextBox 5">
            <a:extLst>
              <a:ext uri="{FF2B5EF4-FFF2-40B4-BE49-F238E27FC236}">
                <a16:creationId xmlns:a16="http://schemas.microsoft.com/office/drawing/2014/main" id="{99A83D61-915A-4D8D-BE2E-0CD7B365B51C}"/>
              </a:ext>
            </a:extLst>
          </p:cNvPr>
          <p:cNvSpPr txBox="1"/>
          <p:nvPr/>
        </p:nvSpPr>
        <p:spPr>
          <a:xfrm>
            <a:off x="3152116" y="991467"/>
            <a:ext cx="5891299" cy="504357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85750" indent="-228600">
              <a:spcAft>
                <a:spcPts val="1000"/>
              </a:spcAft>
              <a:buFont typeface="Arial" panose="020B0604020202020204" pitchFamily="34" charset="0"/>
              <a:buChar char="•"/>
            </a:pPr>
            <a:r>
              <a:rPr lang="en-US" sz="2000" dirty="0">
                <a:latin typeface="Amasis MT Pro Light" panose="02040304050005020304" pitchFamily="18" charset="0"/>
                <a:cs typeface="Calibri Light"/>
              </a:rPr>
              <a:t>#</a:t>
            </a:r>
            <a:r>
              <a:rPr lang="en-US" sz="2000" b="1" dirty="0">
                <a:latin typeface="Amasis MT Pro Light" panose="02040304050005020304" pitchFamily="18" charset="0"/>
                <a:cs typeface="Calibri Light"/>
              </a:rPr>
              <a:t>1 Goal-Fully Staffed</a:t>
            </a:r>
          </a:p>
          <a:p>
            <a:pPr marL="285750" indent="-228600">
              <a:spcAft>
                <a:spcPts val="1000"/>
              </a:spcAft>
              <a:buFont typeface="Arial" panose="020B0604020202020204" pitchFamily="34" charset="0"/>
              <a:buChar char="•"/>
            </a:pPr>
            <a:r>
              <a:rPr lang="en-US" sz="2000" b="1" dirty="0">
                <a:latin typeface="Amasis MT Pro Light" panose="02040304050005020304" pitchFamily="18" charset="0"/>
                <a:cs typeface="Calibri Light"/>
              </a:rPr>
              <a:t>Reduction of crime and continued implementation of 21st Century Policing concepts</a:t>
            </a:r>
          </a:p>
          <a:p>
            <a:pPr marL="285750" indent="-228600">
              <a:spcAft>
                <a:spcPts val="1000"/>
              </a:spcAft>
              <a:buFont typeface="Arial" panose="020B0604020202020204" pitchFamily="34" charset="0"/>
              <a:buChar char="•"/>
            </a:pPr>
            <a:r>
              <a:rPr lang="en-US" sz="2000" b="1" dirty="0">
                <a:latin typeface="Amasis MT Pro Light" panose="02040304050005020304" pitchFamily="18" charset="0"/>
                <a:cs typeface="Calibri Light"/>
              </a:rPr>
              <a:t>Continue to develop and implement pioneering outreach opportunities to engage our community</a:t>
            </a:r>
            <a:endParaRPr lang="en-US" dirty="0">
              <a:latin typeface="Amasis MT Pro Light" panose="02040304050005020304" pitchFamily="18" charset="0"/>
            </a:endParaRPr>
          </a:p>
          <a:p>
            <a:pPr marL="285750" indent="-228600">
              <a:spcAft>
                <a:spcPts val="1000"/>
              </a:spcAft>
              <a:buFont typeface="Arial" panose="020B0604020202020204" pitchFamily="34" charset="0"/>
              <a:buChar char="•"/>
            </a:pPr>
            <a:r>
              <a:rPr lang="en-US" sz="2000" b="1" dirty="0">
                <a:latin typeface="Amasis MT Pro Light" panose="02040304050005020304" pitchFamily="18" charset="0"/>
                <a:cs typeface="Calibri"/>
              </a:rPr>
              <a:t>Innovation-continue to seek out technology, training, and organizational wellness opportunities to enhance our officers and our relationship with the community</a:t>
            </a:r>
          </a:p>
          <a:p>
            <a:pPr marL="285750" indent="-228600">
              <a:spcAft>
                <a:spcPts val="1000"/>
              </a:spcAft>
              <a:buFont typeface="Arial" panose="020B0604020202020204" pitchFamily="34" charset="0"/>
              <a:buChar char="•"/>
            </a:pPr>
            <a:r>
              <a:rPr lang="en-US" sz="2000" b="1" dirty="0">
                <a:latin typeface="Amasis MT Pro Light" panose="02040304050005020304" pitchFamily="18" charset="0"/>
                <a:cs typeface="Calibri"/>
              </a:rPr>
              <a:t>Finalize the City’s Emergency Operations Plan (</a:t>
            </a:r>
            <a:r>
              <a:rPr lang="en-US" sz="2000" b="1" dirty="0" err="1">
                <a:latin typeface="Amasis MT Pro Light" panose="02040304050005020304" pitchFamily="18" charset="0"/>
                <a:cs typeface="Calibri"/>
              </a:rPr>
              <a:t>EOP</a:t>
            </a:r>
            <a:r>
              <a:rPr lang="en-US" sz="2000" b="1" dirty="0">
                <a:latin typeface="Amasis MT Pro Light" panose="02040304050005020304" pitchFamily="18" charset="0"/>
                <a:cs typeface="Calibri"/>
              </a:rPr>
              <a:t>) update</a:t>
            </a:r>
          </a:p>
          <a:p>
            <a:pPr marL="285750" indent="-228600">
              <a:spcAft>
                <a:spcPts val="1000"/>
              </a:spcAft>
              <a:buFont typeface="Arial" panose="020B0604020202020204" pitchFamily="34" charset="0"/>
              <a:buChar char="•"/>
            </a:pPr>
            <a:r>
              <a:rPr lang="en-US" sz="2000" b="1" dirty="0">
                <a:latin typeface="Amasis MT Pro Light" panose="02040304050005020304" pitchFamily="18" charset="0"/>
                <a:cs typeface="Calibri"/>
              </a:rPr>
              <a:t>Implement the modified 4/10 patrol schedule (July FY2024/25) and CERT Program *</a:t>
            </a:r>
          </a:p>
          <a:p>
            <a:pPr marL="285750" indent="-228600">
              <a:lnSpc>
                <a:spcPct val="90000"/>
              </a:lnSpc>
              <a:spcBef>
                <a:spcPts val="1000"/>
              </a:spcBef>
              <a:buFont typeface="Arial" panose="020B0604020202020204" pitchFamily="34" charset="0"/>
              <a:buChar char="•"/>
            </a:pPr>
            <a:endParaRPr lang="en-US" sz="2000" b="1" dirty="0">
              <a:latin typeface="Amasis MT Pro"/>
              <a:cs typeface="Calibri"/>
            </a:endParaRPr>
          </a:p>
        </p:txBody>
      </p:sp>
      <p:sp>
        <p:nvSpPr>
          <p:cNvPr id="97" name="Rectangle 99">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9"/>
            <a:ext cx="9144000" cy="456773"/>
          </a:xfrm>
          <a:prstGeom prst="rect">
            <a:avLst/>
          </a:prstGeom>
          <a:gradFill>
            <a:gsLst>
              <a:gs pos="0">
                <a:schemeClr val="accent1"/>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101">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028950" y="6400799"/>
            <a:ext cx="6115048" cy="456772"/>
          </a:xfrm>
          <a:prstGeom prst="rect">
            <a:avLst/>
          </a:prstGeom>
          <a:gradFill>
            <a:gsLst>
              <a:gs pos="0">
                <a:srgbClr val="000000">
                  <a:alpha val="63000"/>
                </a:srgbClr>
              </a:gs>
              <a:gs pos="100000">
                <a:schemeClr val="accent1">
                  <a:alpha val="61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3075770"/>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337" y="570600"/>
            <a:ext cx="3992787" cy="1642970"/>
          </a:xfrm>
        </p:spPr>
        <p:txBody>
          <a:bodyPr vert="horz" lIns="91440" tIns="45720" rIns="91440" bIns="45720" rtlCol="0" anchor="b">
            <a:normAutofit/>
          </a:bodyPr>
          <a:lstStyle/>
          <a:p>
            <a:pPr algn="ctr"/>
            <a:r>
              <a:rPr lang="en-US" sz="2800" dirty="0">
                <a:solidFill>
                  <a:schemeClr val="bg1">
                    <a:lumMod val="95000"/>
                  </a:schemeClr>
                </a:solidFill>
                <a:latin typeface="Amasis MT Pro Black"/>
              </a:rPr>
              <a:t>Volunteers</a:t>
            </a:r>
          </a:p>
        </p:txBody>
      </p:sp>
      <p:sp>
        <p:nvSpPr>
          <p:cNvPr id="10" name="Content Placeholder 2"/>
          <p:cNvSpPr>
            <a:spLocks noGrp="1"/>
          </p:cNvSpPr>
          <p:nvPr>
            <p:ph sz="half" idx="2"/>
          </p:nvPr>
        </p:nvSpPr>
        <p:spPr>
          <a:xfrm>
            <a:off x="163748" y="2707646"/>
            <a:ext cx="3986392" cy="3535083"/>
          </a:xfrm>
        </p:spPr>
        <p:txBody>
          <a:bodyPr vert="horz" lIns="91440" tIns="45720" rIns="91440" bIns="45720" rtlCol="0" anchor="t">
            <a:noAutofit/>
          </a:bodyPr>
          <a:lstStyle/>
          <a:p>
            <a:r>
              <a:rPr lang="en-US" sz="2000" dirty="0">
                <a:solidFill>
                  <a:schemeClr val="bg1">
                    <a:lumMod val="95000"/>
                  </a:schemeClr>
                </a:solidFill>
                <a:latin typeface="Amasis MT Pro"/>
                <a:cs typeface="Calibri"/>
              </a:rPr>
              <a:t>Police Explorer Program</a:t>
            </a:r>
          </a:p>
          <a:p>
            <a:r>
              <a:rPr lang="en-US" sz="2000" dirty="0">
                <a:solidFill>
                  <a:schemeClr val="bg1">
                    <a:lumMod val="95000"/>
                  </a:schemeClr>
                </a:solidFill>
                <a:latin typeface="Amasis MT Pro"/>
                <a:cs typeface="Calibri"/>
              </a:rPr>
              <a:t>Created </a:t>
            </a:r>
            <a:r>
              <a:rPr lang="en-US" sz="2000" b="1" dirty="0">
                <a:solidFill>
                  <a:schemeClr val="bg1">
                    <a:lumMod val="95000"/>
                  </a:schemeClr>
                </a:solidFill>
                <a:latin typeface="Amasis MT Pro"/>
                <a:cs typeface="Calibri"/>
              </a:rPr>
              <a:t>Pinole Posse</a:t>
            </a:r>
            <a:r>
              <a:rPr lang="en-US" sz="2000" dirty="0">
                <a:solidFill>
                  <a:schemeClr val="bg1">
                    <a:lumMod val="95000"/>
                  </a:schemeClr>
                </a:solidFill>
                <a:latin typeface="Amasis MT Pro"/>
                <a:cs typeface="Calibri"/>
              </a:rPr>
              <a:t> in 2018</a:t>
            </a:r>
          </a:p>
          <a:p>
            <a:pPr marL="628650" lvl="2">
              <a:lnSpc>
                <a:spcPct val="90000"/>
              </a:lnSpc>
            </a:pPr>
            <a:r>
              <a:rPr lang="en-US" dirty="0">
                <a:solidFill>
                  <a:schemeClr val="bg1">
                    <a:lumMod val="95000"/>
                  </a:schemeClr>
                </a:solidFill>
                <a:latin typeface="Amasis MT Pro"/>
                <a:cs typeface="Calibri"/>
              </a:rPr>
              <a:t>Volunteer Patrols-Deployed out into our community “hotspots” as determined by data gathered from RIMS and community concerns.</a:t>
            </a:r>
          </a:p>
          <a:p>
            <a:pPr marL="628650" lvl="2"/>
            <a:endParaRPr lang="en-US" sz="1400" dirty="0">
              <a:solidFill>
                <a:schemeClr val="bg1">
                  <a:lumMod val="95000"/>
                </a:schemeClr>
              </a:solidFill>
              <a:latin typeface="Bahnschrift Light SemiCondensed"/>
              <a:cs typeface="Calibri"/>
            </a:endParaRPr>
          </a:p>
          <a:p>
            <a:pPr marL="628650" lvl="2"/>
            <a:endParaRPr lang="en-US" sz="1400" dirty="0">
              <a:solidFill>
                <a:schemeClr val="bg1">
                  <a:lumMod val="95000"/>
                </a:schemeClr>
              </a:solidFill>
              <a:latin typeface="Bahnschrift Light SemiCondensed"/>
              <a:cs typeface="Calibri"/>
            </a:endParaRPr>
          </a:p>
          <a:p>
            <a:pPr marL="628650" lvl="2"/>
            <a:endParaRPr lang="en-US" sz="1400" dirty="0">
              <a:solidFill>
                <a:schemeClr val="bg1">
                  <a:lumMod val="95000"/>
                </a:schemeClr>
              </a:solidFill>
              <a:latin typeface="Bahnschrift Light SemiCondensed"/>
              <a:cs typeface="Calibri"/>
            </a:endParaRPr>
          </a:p>
          <a:p>
            <a:pPr marL="628650" lvl="2"/>
            <a:endParaRPr lang="en-US" sz="1400" dirty="0">
              <a:solidFill>
                <a:schemeClr val="bg1">
                  <a:lumMod val="95000"/>
                </a:schemeClr>
              </a:solidFill>
              <a:latin typeface="Bahnschrift Light SemiCondensed"/>
              <a:cs typeface="Calibri"/>
            </a:endParaRPr>
          </a:p>
          <a:p>
            <a:pPr marL="628650" lvl="2"/>
            <a:endParaRPr lang="en-US" sz="1400" dirty="0">
              <a:solidFill>
                <a:schemeClr val="bg1">
                  <a:lumMod val="95000"/>
                </a:schemeClr>
              </a:solidFill>
              <a:latin typeface="Bahnschrift Light SemiCondensed"/>
              <a:cs typeface="Calibri"/>
            </a:endParaRPr>
          </a:p>
          <a:p>
            <a:endParaRPr lang="en-US" sz="1700" dirty="0">
              <a:solidFill>
                <a:schemeClr val="bg1">
                  <a:lumMod val="95000"/>
                </a:schemeClr>
              </a:solidFill>
              <a:cs typeface="Calibri"/>
            </a:endParaRPr>
          </a:p>
        </p:txBody>
      </p:sp>
      <p:sp>
        <p:nvSpPr>
          <p:cNvPr id="3" name="Rectangle 2">
            <a:extLst>
              <a:ext uri="{FF2B5EF4-FFF2-40B4-BE49-F238E27FC236}">
                <a16:creationId xmlns:a16="http://schemas.microsoft.com/office/drawing/2014/main" id="{8C1E1127-0468-4B77-97F8-EE4171CB6FE0}"/>
              </a:ext>
            </a:extLst>
          </p:cNvPr>
          <p:cNvSpPr/>
          <p:nvPr/>
        </p:nvSpPr>
        <p:spPr>
          <a:xfrm>
            <a:off x="406908" y="2410968"/>
            <a:ext cx="3308604" cy="88392"/>
          </a:xfrm>
          <a:prstGeom prst="rect">
            <a:avLst/>
          </a:prstGeom>
          <a:solidFill>
            <a:srgbClr val="180C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409D1BDB-0E0C-4C7D-9B68-6AE73237DD69.jpeg">
            <a:extLst>
              <a:ext uri="{FF2B5EF4-FFF2-40B4-BE49-F238E27FC236}">
                <a16:creationId xmlns:a16="http://schemas.microsoft.com/office/drawing/2014/main" id="{A6CECCD1-A9A6-447F-8A96-C0568441FF7F}"/>
              </a:ext>
            </a:extLst>
          </p:cNvPr>
          <p:cNvPicPr>
            <a:picLocks noChangeAspect="1"/>
          </p:cNvPicPr>
          <p:nvPr/>
        </p:nvPicPr>
        <p:blipFill>
          <a:blip r:embed="rId3"/>
          <a:stretch>
            <a:fillRect/>
          </a:stretch>
        </p:blipFill>
        <p:spPr>
          <a:xfrm>
            <a:off x="4597908" y="3741420"/>
            <a:ext cx="4379976" cy="2971800"/>
          </a:xfrm>
          <a:prstGeom prst="rect">
            <a:avLst/>
          </a:prstGeom>
        </p:spPr>
      </p:pic>
      <p:pic>
        <p:nvPicPr>
          <p:cNvPr id="6" name="Picture 5">
            <a:extLst>
              <a:ext uri="{FF2B5EF4-FFF2-40B4-BE49-F238E27FC236}">
                <a16:creationId xmlns:a16="http://schemas.microsoft.com/office/drawing/2014/main" id="{66BA8EDA-33BA-63FD-9958-5D2D9BF2916A}"/>
              </a:ext>
            </a:extLst>
          </p:cNvPr>
          <p:cNvPicPr>
            <a:picLocks noChangeAspect="1"/>
          </p:cNvPicPr>
          <p:nvPr/>
        </p:nvPicPr>
        <p:blipFill>
          <a:blip r:embed="rId4"/>
          <a:stretch>
            <a:fillRect/>
          </a:stretch>
        </p:blipFill>
        <p:spPr>
          <a:xfrm>
            <a:off x="4597908" y="144780"/>
            <a:ext cx="1142492" cy="3504745"/>
          </a:xfrm>
          <a:prstGeom prst="rect">
            <a:avLst/>
          </a:prstGeom>
        </p:spPr>
      </p:pic>
      <p:pic>
        <p:nvPicPr>
          <p:cNvPr id="7" name="Picture 6">
            <a:extLst>
              <a:ext uri="{FF2B5EF4-FFF2-40B4-BE49-F238E27FC236}">
                <a16:creationId xmlns:a16="http://schemas.microsoft.com/office/drawing/2014/main" id="{23E62734-332E-14AC-EADD-2D6C2F55578E}"/>
              </a:ext>
            </a:extLst>
          </p:cNvPr>
          <p:cNvPicPr>
            <a:picLocks noChangeAspect="1"/>
          </p:cNvPicPr>
          <p:nvPr/>
        </p:nvPicPr>
        <p:blipFill rotWithShape="1">
          <a:blip r:embed="rId5"/>
          <a:srcRect t="20453" r="4139"/>
          <a:stretch/>
        </p:blipFill>
        <p:spPr>
          <a:xfrm>
            <a:off x="5810249" y="144780"/>
            <a:ext cx="3167635" cy="350474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4577975"/>
            <a:ext cx="5654511"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018EB9-1123-4E56-8A98-3B11435A7CC7}"/>
              </a:ext>
            </a:extLst>
          </p:cNvPr>
          <p:cNvSpPr>
            <a:spLocks noGrp="1"/>
          </p:cNvSpPr>
          <p:nvPr>
            <p:ph type="title"/>
          </p:nvPr>
        </p:nvSpPr>
        <p:spPr>
          <a:xfrm>
            <a:off x="3284961" y="4703848"/>
            <a:ext cx="5689068" cy="862031"/>
          </a:xfrm>
        </p:spPr>
        <p:txBody>
          <a:bodyPr vert="horz" lIns="91440" tIns="45720" rIns="91440" bIns="45720" rtlCol="0" anchor="b">
            <a:normAutofit/>
          </a:bodyPr>
          <a:lstStyle/>
          <a:p>
            <a:r>
              <a:rPr lang="en-US" sz="3500" kern="1200">
                <a:solidFill>
                  <a:srgbClr val="FFFFFF"/>
                </a:solidFill>
                <a:latin typeface="Amasis MT Pro Black"/>
                <a:cs typeface="Calibri"/>
              </a:rPr>
              <a:t>Community </a:t>
            </a:r>
            <a:r>
              <a:rPr lang="en-US" sz="3500">
                <a:solidFill>
                  <a:srgbClr val="FFFFFF"/>
                </a:solidFill>
                <a:latin typeface="Amasis MT Pro Black"/>
                <a:cs typeface="Calibri"/>
              </a:rPr>
              <a:t>Outreach </a:t>
            </a:r>
            <a:endParaRPr lang="en-US" sz="3500" kern="1200">
              <a:solidFill>
                <a:srgbClr val="FFFFFF"/>
              </a:solidFill>
              <a:latin typeface="+mj-lt"/>
              <a:cs typeface="Calibri Light"/>
            </a:endParaRPr>
          </a:p>
        </p:txBody>
      </p:sp>
      <p:cxnSp>
        <p:nvCxnSpPr>
          <p:cNvPr id="30" name="Straight Connector 3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0" y="5694097"/>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0CFDB2D-7C24-9D39-FDB1-51C4E3BDB089}"/>
              </a:ext>
            </a:extLst>
          </p:cNvPr>
          <p:cNvPicPr>
            <a:picLocks noChangeAspect="1"/>
          </p:cNvPicPr>
          <p:nvPr/>
        </p:nvPicPr>
        <p:blipFill rotWithShape="1">
          <a:blip r:embed="rId2"/>
          <a:srcRect l="6495" r="6983"/>
          <a:stretch/>
        </p:blipFill>
        <p:spPr>
          <a:xfrm>
            <a:off x="3137027" y="321732"/>
            <a:ext cx="2848487" cy="4111321"/>
          </a:xfrm>
          <a:prstGeom prst="rect">
            <a:avLst/>
          </a:prstGeom>
        </p:spPr>
      </p:pic>
      <p:pic>
        <p:nvPicPr>
          <p:cNvPr id="12" name="Picture 11" descr="A purple poster with text and images&#10;&#10;Description automatically generated">
            <a:extLst>
              <a:ext uri="{FF2B5EF4-FFF2-40B4-BE49-F238E27FC236}">
                <a16:creationId xmlns:a16="http://schemas.microsoft.com/office/drawing/2014/main" id="{EC59042A-8F39-2DA6-C5FC-24FFD05B51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88" r="6200"/>
          <a:stretch/>
        </p:blipFill>
        <p:spPr>
          <a:xfrm>
            <a:off x="116701" y="321732"/>
            <a:ext cx="2962668" cy="4174068"/>
          </a:xfrm>
          <a:prstGeom prst="rect">
            <a:avLst/>
          </a:prstGeom>
        </p:spPr>
      </p:pic>
      <p:pic>
        <p:nvPicPr>
          <p:cNvPr id="14" name="Picture 13" descr="A close-up of a book&#10;&#10;Description automatically generated">
            <a:extLst>
              <a:ext uri="{FF2B5EF4-FFF2-40B4-BE49-F238E27FC236}">
                <a16:creationId xmlns:a16="http://schemas.microsoft.com/office/drawing/2014/main" id="{AB4F43FC-D110-A084-9FB6-D4A248E1E6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 t="10000" r="-196" b="37037"/>
          <a:stretch/>
        </p:blipFill>
        <p:spPr>
          <a:xfrm>
            <a:off x="131650" y="4643816"/>
            <a:ext cx="2785533" cy="1844126"/>
          </a:xfrm>
          <a:prstGeom prst="rect">
            <a:avLst/>
          </a:prstGeom>
        </p:spPr>
      </p:pic>
      <p:pic>
        <p:nvPicPr>
          <p:cNvPr id="16" name="Picture 15">
            <a:extLst>
              <a:ext uri="{FF2B5EF4-FFF2-40B4-BE49-F238E27FC236}">
                <a16:creationId xmlns:a16="http://schemas.microsoft.com/office/drawing/2014/main" id="{1049A99A-BE92-2816-4212-6E47D26616B5}"/>
              </a:ext>
            </a:extLst>
          </p:cNvPr>
          <p:cNvPicPr>
            <a:picLocks noChangeAspect="1"/>
          </p:cNvPicPr>
          <p:nvPr/>
        </p:nvPicPr>
        <p:blipFill rotWithShape="1">
          <a:blip r:embed="rId5"/>
          <a:srcRect l="78056" t="36174" r="11759" b="10308"/>
          <a:stretch/>
        </p:blipFill>
        <p:spPr>
          <a:xfrm>
            <a:off x="6117532" y="303657"/>
            <a:ext cx="2781987" cy="4111321"/>
          </a:xfrm>
          <a:prstGeom prst="rect">
            <a:avLst/>
          </a:prstGeom>
        </p:spPr>
      </p:pic>
      <p:pic>
        <p:nvPicPr>
          <p:cNvPr id="18" name="Picture 17" descr="A police badge with a person crossing his arms&#10;&#10;Description automatically generated">
            <a:extLst>
              <a:ext uri="{FF2B5EF4-FFF2-40B4-BE49-F238E27FC236}">
                <a16:creationId xmlns:a16="http://schemas.microsoft.com/office/drawing/2014/main" id="{50111602-D6C5-D755-476E-2B767776F3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8415" y="3907050"/>
            <a:ext cx="470027" cy="433765"/>
          </a:xfrm>
          <a:prstGeom prst="rect">
            <a:avLst/>
          </a:prstGeom>
        </p:spPr>
      </p:pic>
      <p:pic>
        <p:nvPicPr>
          <p:cNvPr id="1026" name="Picture 2" descr="City of Pinole Logo">
            <a:extLst>
              <a:ext uri="{FF2B5EF4-FFF2-40B4-BE49-F238E27FC236}">
                <a16:creationId xmlns:a16="http://schemas.microsoft.com/office/drawing/2014/main" id="{887B1CF9-67D7-8268-9478-44F9F3BEDA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6351" y="3898743"/>
            <a:ext cx="470028" cy="470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568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6">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6345" y="-680"/>
            <a:ext cx="3177655" cy="685868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76FAF0-4B22-4B03-9262-94D06E41768E}"/>
              </a:ext>
            </a:extLst>
          </p:cNvPr>
          <p:cNvSpPr>
            <a:spLocks noGrp="1"/>
          </p:cNvSpPr>
          <p:nvPr>
            <p:ph type="title"/>
          </p:nvPr>
        </p:nvSpPr>
        <p:spPr>
          <a:xfrm>
            <a:off x="6211614" y="1010485"/>
            <a:ext cx="2907533" cy="3353959"/>
          </a:xfrm>
        </p:spPr>
        <p:txBody>
          <a:bodyPr vert="horz" lIns="91440" tIns="45720" rIns="91440" bIns="45720" rtlCol="0" anchor="b">
            <a:normAutofit/>
          </a:bodyPr>
          <a:lstStyle/>
          <a:p>
            <a:r>
              <a:rPr lang="en-US" sz="2900" kern="1200" dirty="0">
                <a:solidFill>
                  <a:srgbClr val="FFFFFF"/>
                </a:solidFill>
                <a:latin typeface="Amasis MT Pro Black"/>
              </a:rPr>
              <a:t>Community Engagement</a:t>
            </a:r>
            <a:r>
              <a:rPr lang="en-US" sz="2900" kern="1200" dirty="0">
                <a:solidFill>
                  <a:srgbClr val="FFFFFF"/>
                </a:solidFill>
                <a:latin typeface="+mj-lt"/>
                <a:ea typeface="+mj-ea"/>
                <a:cs typeface="+mj-cs"/>
              </a:rPr>
              <a:t> </a:t>
            </a:r>
            <a:r>
              <a:rPr lang="en-US" sz="2900" dirty="0">
                <a:solidFill>
                  <a:srgbClr val="FFFFFF"/>
                </a:solidFill>
              </a:rPr>
              <a:t> </a:t>
            </a:r>
            <a:endParaRPr lang="en-US" dirty="0">
              <a:cs typeface="Calibri Light" panose="020F0302020204030204"/>
            </a:endParaRPr>
          </a:p>
        </p:txBody>
      </p:sp>
      <p:cxnSp>
        <p:nvCxnSpPr>
          <p:cNvPr id="56" name="Straight Connector 58">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6015556"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8" name="Straight Connector 60">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9"/>
            <a:ext cx="6085489"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60" name="Straight Connector 62">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823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62" name="Straight Connector 64">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15556"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55477" y="4571549"/>
            <a:ext cx="1419521"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0DEB3AC-7786-4317-BA20-762970260220}"/>
              </a:ext>
            </a:extLst>
          </p:cNvPr>
          <p:cNvSpPr/>
          <p:nvPr/>
        </p:nvSpPr>
        <p:spPr>
          <a:xfrm>
            <a:off x="6214491" y="4477131"/>
            <a:ext cx="2615184" cy="91440"/>
          </a:xfrm>
          <a:prstGeom prst="rect">
            <a:avLst/>
          </a:prstGeom>
          <a:solidFill>
            <a:srgbClr val="180C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on a bicycle&#10;&#10;Description automatically generated">
            <a:extLst>
              <a:ext uri="{FF2B5EF4-FFF2-40B4-BE49-F238E27FC236}">
                <a16:creationId xmlns:a16="http://schemas.microsoft.com/office/drawing/2014/main" id="{DB967503-D5B1-748E-9B1C-EAF2EB5A7F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091" y="74323"/>
            <a:ext cx="2046057" cy="2046057"/>
          </a:xfrm>
          <a:prstGeom prst="rect">
            <a:avLst/>
          </a:prstGeom>
        </p:spPr>
      </p:pic>
      <p:pic>
        <p:nvPicPr>
          <p:cNvPr id="13" name="Picture 12" descr="A group of women in clothing&#10;&#10;Description automatically generated">
            <a:extLst>
              <a:ext uri="{FF2B5EF4-FFF2-40B4-BE49-F238E27FC236}">
                <a16:creationId xmlns:a16="http://schemas.microsoft.com/office/drawing/2014/main" id="{0588B04B-DDCA-D5DD-51FD-2FEA1C877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4543" y="110172"/>
            <a:ext cx="2010208" cy="2010208"/>
          </a:xfrm>
          <a:prstGeom prst="rect">
            <a:avLst/>
          </a:prstGeom>
        </p:spPr>
      </p:pic>
      <p:pic>
        <p:nvPicPr>
          <p:cNvPr id="15" name="Picture 14" descr="A group of people posing for a photo&#10;&#10;Description automatically generated">
            <a:extLst>
              <a:ext uri="{FF2B5EF4-FFF2-40B4-BE49-F238E27FC236}">
                <a16:creationId xmlns:a16="http://schemas.microsoft.com/office/drawing/2014/main" id="{FE8E4C07-6672-803C-17C4-0E8298124E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457" y="2502130"/>
            <a:ext cx="2471651" cy="1853739"/>
          </a:xfrm>
          <a:prstGeom prst="rect">
            <a:avLst/>
          </a:prstGeom>
        </p:spPr>
      </p:pic>
      <p:pic>
        <p:nvPicPr>
          <p:cNvPr id="2050" name="Picture 2" descr="May be an image of 3 people and text">
            <a:extLst>
              <a:ext uri="{FF2B5EF4-FFF2-40B4-BE49-F238E27FC236}">
                <a16:creationId xmlns:a16="http://schemas.microsoft.com/office/drawing/2014/main" id="{C726578E-1E34-0024-F2A1-5A6FF3E7C3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6210" y="2406641"/>
            <a:ext cx="1533538" cy="20447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715524C-5902-DCA7-9C7D-24B27C064FFB}"/>
              </a:ext>
            </a:extLst>
          </p:cNvPr>
          <p:cNvPicPr>
            <a:picLocks noChangeAspect="1"/>
          </p:cNvPicPr>
          <p:nvPr/>
        </p:nvPicPr>
        <p:blipFill rotWithShape="1">
          <a:blip r:embed="rId6"/>
          <a:srcRect r="12500"/>
          <a:stretch/>
        </p:blipFill>
        <p:spPr>
          <a:xfrm>
            <a:off x="283550" y="4691741"/>
            <a:ext cx="2475558" cy="2121907"/>
          </a:xfrm>
          <a:prstGeom prst="rect">
            <a:avLst/>
          </a:prstGeom>
        </p:spPr>
      </p:pic>
      <p:pic>
        <p:nvPicPr>
          <p:cNvPr id="17" name="Picture 16">
            <a:extLst>
              <a:ext uri="{FF2B5EF4-FFF2-40B4-BE49-F238E27FC236}">
                <a16:creationId xmlns:a16="http://schemas.microsoft.com/office/drawing/2014/main" id="{5072156D-922D-E51E-250F-64779F1439EF}"/>
              </a:ext>
            </a:extLst>
          </p:cNvPr>
          <p:cNvPicPr>
            <a:picLocks noChangeAspect="1"/>
          </p:cNvPicPr>
          <p:nvPr/>
        </p:nvPicPr>
        <p:blipFill>
          <a:blip r:embed="rId7"/>
          <a:stretch>
            <a:fillRect/>
          </a:stretch>
        </p:blipFill>
        <p:spPr>
          <a:xfrm>
            <a:off x="3177655" y="4880363"/>
            <a:ext cx="2698210" cy="1679794"/>
          </a:xfrm>
          <a:prstGeom prst="rect">
            <a:avLst/>
          </a:prstGeom>
        </p:spPr>
      </p:pic>
    </p:spTree>
    <p:extLst>
      <p:ext uri="{BB962C8B-B14F-4D97-AF65-F5344CB8AC3E}">
        <p14:creationId xmlns:p14="http://schemas.microsoft.com/office/powerpoint/2010/main" val="3788505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6BB9806-11D8-400B-9B2C-93E67EA6C450}"/>
              </a:ext>
            </a:extLst>
          </p:cNvPr>
          <p:cNvSpPr txBox="1"/>
          <p:nvPr/>
        </p:nvSpPr>
        <p:spPr>
          <a:xfrm>
            <a:off x="-36576" y="1627632"/>
            <a:ext cx="361188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chemeClr val="bg1">
                    <a:lumMod val="95000"/>
                  </a:schemeClr>
                </a:solidFill>
                <a:latin typeface="Amasis MT Pro Black"/>
                <a:ea typeface="+mn-lt"/>
                <a:cs typeface="+mn-lt"/>
              </a:rPr>
              <a:t>Pinole Police Department</a:t>
            </a:r>
            <a:r>
              <a:rPr lang="en-US" sz="3200" dirty="0">
                <a:solidFill>
                  <a:schemeClr val="bg1">
                    <a:lumMod val="95000"/>
                  </a:schemeClr>
                </a:solidFill>
                <a:latin typeface="Amasis MT Pro Black"/>
                <a:ea typeface="+mn-lt"/>
                <a:cs typeface="+mn-lt"/>
              </a:rPr>
              <a:t> </a:t>
            </a:r>
            <a:endParaRPr lang="en-US" dirty="0">
              <a:solidFill>
                <a:schemeClr val="bg1">
                  <a:lumMod val="95000"/>
                </a:schemeClr>
              </a:solidFill>
              <a:latin typeface="Amasis MT Pro Black"/>
            </a:endParaRPr>
          </a:p>
        </p:txBody>
      </p:sp>
      <p:pic>
        <p:nvPicPr>
          <p:cNvPr id="19" name="Picture 20">
            <a:extLst>
              <a:ext uri="{FF2B5EF4-FFF2-40B4-BE49-F238E27FC236}">
                <a16:creationId xmlns:a16="http://schemas.microsoft.com/office/drawing/2014/main" id="{65B5F9AE-2284-497B-B153-8FA7E6E4406E}"/>
              </a:ext>
            </a:extLst>
          </p:cNvPr>
          <p:cNvPicPr>
            <a:picLocks noChangeAspect="1"/>
          </p:cNvPicPr>
          <p:nvPr/>
        </p:nvPicPr>
        <p:blipFill>
          <a:blip r:embed="rId2"/>
          <a:stretch>
            <a:fillRect/>
          </a:stretch>
        </p:blipFill>
        <p:spPr>
          <a:xfrm>
            <a:off x="1444752" y="4239835"/>
            <a:ext cx="1764792" cy="1633594"/>
          </a:xfrm>
          <a:prstGeom prst="rect">
            <a:avLst/>
          </a:prstGeom>
        </p:spPr>
      </p:pic>
      <p:pic>
        <p:nvPicPr>
          <p:cNvPr id="17" name="Picture 18">
            <a:extLst>
              <a:ext uri="{FF2B5EF4-FFF2-40B4-BE49-F238E27FC236}">
                <a16:creationId xmlns:a16="http://schemas.microsoft.com/office/drawing/2014/main" id="{D83D45A2-6FEF-4A7E-BD4C-F7FE7664AFB4}"/>
              </a:ext>
            </a:extLst>
          </p:cNvPr>
          <p:cNvPicPr>
            <a:picLocks noChangeAspect="1"/>
          </p:cNvPicPr>
          <p:nvPr/>
        </p:nvPicPr>
        <p:blipFill>
          <a:blip r:embed="rId3"/>
          <a:stretch>
            <a:fillRect/>
          </a:stretch>
        </p:blipFill>
        <p:spPr>
          <a:xfrm>
            <a:off x="365760" y="3392919"/>
            <a:ext cx="1664208" cy="1626641"/>
          </a:xfrm>
          <a:prstGeom prst="rect">
            <a:avLst/>
          </a:prstGeom>
        </p:spPr>
      </p:pic>
      <p:pic>
        <p:nvPicPr>
          <p:cNvPr id="3" name="Picture 2">
            <a:extLst>
              <a:ext uri="{FF2B5EF4-FFF2-40B4-BE49-F238E27FC236}">
                <a16:creationId xmlns:a16="http://schemas.microsoft.com/office/drawing/2014/main" id="{8F7E02A4-A274-CC33-CCAE-8403DBAFD2EC}"/>
              </a:ext>
            </a:extLst>
          </p:cNvPr>
          <p:cNvPicPr>
            <a:picLocks noChangeAspect="1"/>
          </p:cNvPicPr>
          <p:nvPr/>
        </p:nvPicPr>
        <p:blipFill>
          <a:blip r:embed="rId4"/>
          <a:stretch>
            <a:fillRect/>
          </a:stretch>
        </p:blipFill>
        <p:spPr>
          <a:xfrm>
            <a:off x="3531870" y="681685"/>
            <a:ext cx="5588844" cy="542246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033" y="321732"/>
            <a:ext cx="3426555"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6AC7DF-2330-4BB0-BA19-69934AF6D555}"/>
              </a:ext>
            </a:extLst>
          </p:cNvPr>
          <p:cNvSpPr>
            <a:spLocks noGrp="1"/>
          </p:cNvSpPr>
          <p:nvPr>
            <p:ph type="title"/>
          </p:nvPr>
        </p:nvSpPr>
        <p:spPr>
          <a:xfrm>
            <a:off x="543828" y="2045699"/>
            <a:ext cx="3904536" cy="1690993"/>
          </a:xfrm>
        </p:spPr>
        <p:txBody>
          <a:bodyPr anchor="b">
            <a:normAutofit fontScale="90000"/>
          </a:bodyPr>
          <a:lstStyle/>
          <a:p>
            <a:pPr>
              <a:lnSpc>
                <a:spcPct val="100000"/>
              </a:lnSpc>
              <a:spcAft>
                <a:spcPts val="1200"/>
              </a:spcAft>
            </a:pPr>
            <a:r>
              <a:rPr lang="en-US" sz="3100" dirty="0">
                <a:solidFill>
                  <a:srgbClr val="FFFFFF"/>
                </a:solidFill>
                <a:latin typeface="Amasis MT Pro Black"/>
                <a:cs typeface="Calibri Light"/>
              </a:rPr>
              <a:t>PROJECT HOPE</a:t>
            </a:r>
            <a:br>
              <a:rPr lang="en-US" sz="3100" dirty="0">
                <a:latin typeface="Amasis MT Pro Black"/>
                <a:cs typeface="Calibri Light"/>
              </a:rPr>
            </a:br>
            <a:br>
              <a:rPr lang="en-US" sz="3100" dirty="0">
                <a:latin typeface="Amasis MT Pro Black"/>
                <a:cs typeface="Calibri Light"/>
              </a:rPr>
            </a:br>
            <a:r>
              <a:rPr lang="en-US" sz="3100" dirty="0">
                <a:solidFill>
                  <a:srgbClr val="FFFF00"/>
                </a:solidFill>
                <a:latin typeface="Amasis MT Pro Black"/>
                <a:cs typeface="Calibri Light"/>
              </a:rPr>
              <a:t>H</a:t>
            </a:r>
            <a:r>
              <a:rPr lang="en-US" sz="3100" dirty="0">
                <a:solidFill>
                  <a:srgbClr val="FFFFFF"/>
                </a:solidFill>
                <a:latin typeface="Amasis MT Pro Black"/>
                <a:cs typeface="Calibri Light"/>
              </a:rPr>
              <a:t>elping </a:t>
            </a:r>
            <a:br>
              <a:rPr lang="en-US" sz="3100" dirty="0">
                <a:latin typeface="Amasis MT Pro Black"/>
                <a:cs typeface="Calibri Light"/>
              </a:rPr>
            </a:br>
            <a:r>
              <a:rPr lang="en-US" sz="3100" dirty="0">
                <a:solidFill>
                  <a:srgbClr val="FFFF00"/>
                </a:solidFill>
                <a:latin typeface="Amasis MT Pro Black"/>
                <a:cs typeface="Calibri Light"/>
              </a:rPr>
              <a:t>O</a:t>
            </a:r>
            <a:r>
              <a:rPr lang="en-US" sz="3100" dirty="0">
                <a:solidFill>
                  <a:srgbClr val="FFFFFF"/>
                </a:solidFill>
                <a:latin typeface="Amasis MT Pro Black"/>
                <a:cs typeface="Calibri Light"/>
              </a:rPr>
              <a:t>thers through</a:t>
            </a:r>
            <a:br>
              <a:rPr lang="en-US" sz="3100" dirty="0">
                <a:latin typeface="Amasis MT Pro Black"/>
                <a:cs typeface="Calibri Light"/>
              </a:rPr>
            </a:br>
            <a:r>
              <a:rPr lang="en-US" sz="3100" dirty="0">
                <a:solidFill>
                  <a:srgbClr val="FFFF00"/>
                </a:solidFill>
                <a:latin typeface="Amasis MT Pro Black"/>
                <a:cs typeface="Calibri Light"/>
              </a:rPr>
              <a:t>P</a:t>
            </a:r>
            <a:r>
              <a:rPr lang="en-US" sz="3100" dirty="0">
                <a:solidFill>
                  <a:srgbClr val="FFFFFF"/>
                </a:solidFill>
                <a:latin typeface="Amasis MT Pro Black"/>
                <a:cs typeface="Calibri Light"/>
              </a:rPr>
              <a:t>ositive</a:t>
            </a:r>
            <a:br>
              <a:rPr lang="en-US" sz="3100" dirty="0">
                <a:latin typeface="Amasis MT Pro Black"/>
                <a:cs typeface="Calibri Light"/>
              </a:rPr>
            </a:br>
            <a:r>
              <a:rPr lang="en-US" sz="3100" dirty="0">
                <a:solidFill>
                  <a:srgbClr val="FFFF00"/>
                </a:solidFill>
                <a:latin typeface="Amasis MT Pro Black"/>
                <a:cs typeface="Calibri Light"/>
              </a:rPr>
              <a:t>E</a:t>
            </a:r>
            <a:r>
              <a:rPr lang="en-US" sz="3100" dirty="0">
                <a:solidFill>
                  <a:srgbClr val="FFFFFF"/>
                </a:solidFill>
                <a:latin typeface="Amasis MT Pro Black"/>
                <a:cs typeface="Calibri Light"/>
              </a:rPr>
              <a:t>ncounters</a:t>
            </a:r>
          </a:p>
        </p:txBody>
      </p:sp>
      <p:pic>
        <p:nvPicPr>
          <p:cNvPr id="11" name="Picture 11" descr="189939332_4081631908542763_5554199635090178033_n.jpg">
            <a:extLst>
              <a:ext uri="{FF2B5EF4-FFF2-40B4-BE49-F238E27FC236}">
                <a16:creationId xmlns:a16="http://schemas.microsoft.com/office/drawing/2014/main" id="{08C957CB-94B4-43F9-B882-E5A5E1338B30}"/>
              </a:ext>
            </a:extLst>
          </p:cNvPr>
          <p:cNvPicPr>
            <a:picLocks noChangeAspect="1"/>
          </p:cNvPicPr>
          <p:nvPr/>
        </p:nvPicPr>
        <p:blipFill rotWithShape="1">
          <a:blip r:embed="rId3"/>
          <a:srcRect l="16015" r="-2" b="-2"/>
          <a:stretch/>
        </p:blipFill>
        <p:spPr>
          <a:xfrm>
            <a:off x="3732492" y="4505579"/>
            <a:ext cx="1687068" cy="2008756"/>
          </a:xfrm>
          <a:prstGeom prst="rect">
            <a:avLst/>
          </a:prstGeom>
        </p:spPr>
      </p:pic>
      <p:pic>
        <p:nvPicPr>
          <p:cNvPr id="9" name="Picture 9" descr="187837122_4081631788542775_5000460839673901967_n.jpg">
            <a:extLst>
              <a:ext uri="{FF2B5EF4-FFF2-40B4-BE49-F238E27FC236}">
                <a16:creationId xmlns:a16="http://schemas.microsoft.com/office/drawing/2014/main" id="{B3F82C93-E6E2-4454-B59F-B4DDF48593D4}"/>
              </a:ext>
            </a:extLst>
          </p:cNvPr>
          <p:cNvPicPr>
            <a:picLocks noChangeAspect="1"/>
          </p:cNvPicPr>
          <p:nvPr/>
        </p:nvPicPr>
        <p:blipFill rotWithShape="1">
          <a:blip r:embed="rId4"/>
          <a:srcRect r="-6" b="9807"/>
          <a:stretch/>
        </p:blipFill>
        <p:spPr>
          <a:xfrm>
            <a:off x="5471402" y="330348"/>
            <a:ext cx="1672360" cy="2000763"/>
          </a:xfrm>
          <a:prstGeom prst="rect">
            <a:avLst/>
          </a:prstGeom>
        </p:spPr>
      </p:pic>
      <p:pic>
        <p:nvPicPr>
          <p:cNvPr id="4" name="Picture 3" descr="A poster for a project&#10;&#10;Description automatically generated">
            <a:extLst>
              <a:ext uri="{FF2B5EF4-FFF2-40B4-BE49-F238E27FC236}">
                <a16:creationId xmlns:a16="http://schemas.microsoft.com/office/drawing/2014/main" id="{DA7E2FE4-9AAA-5D48-41B8-5667FFD528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3817" y="2413812"/>
            <a:ext cx="3415594" cy="4100523"/>
          </a:xfrm>
          <a:prstGeom prst="rect">
            <a:avLst/>
          </a:prstGeom>
        </p:spPr>
      </p:pic>
      <p:pic>
        <p:nvPicPr>
          <p:cNvPr id="6" name="Picture 5" descr="A person standing next to a person standing outside a building&#10;&#10;Description automatically generated">
            <a:extLst>
              <a:ext uri="{FF2B5EF4-FFF2-40B4-BE49-F238E27FC236}">
                <a16:creationId xmlns:a16="http://schemas.microsoft.com/office/drawing/2014/main" id="{FD15F688-D64F-762B-626A-E5002C2117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074" t="18472" r="29170" b="30602"/>
          <a:stretch/>
        </p:blipFill>
        <p:spPr>
          <a:xfrm>
            <a:off x="7201910" y="343664"/>
            <a:ext cx="1672360" cy="2000763"/>
          </a:xfrm>
          <a:prstGeom prst="rect">
            <a:avLst/>
          </a:prstGeom>
        </p:spPr>
      </p:pic>
      <p:pic>
        <p:nvPicPr>
          <p:cNvPr id="13" name="Picture 12">
            <a:extLst>
              <a:ext uri="{FF2B5EF4-FFF2-40B4-BE49-F238E27FC236}">
                <a16:creationId xmlns:a16="http://schemas.microsoft.com/office/drawing/2014/main" id="{56A70E2B-3E8E-9B2B-750E-CDB1F3C9B54B}"/>
              </a:ext>
            </a:extLst>
          </p:cNvPr>
          <p:cNvPicPr>
            <a:picLocks noChangeAspect="1"/>
          </p:cNvPicPr>
          <p:nvPr/>
        </p:nvPicPr>
        <p:blipFill rotWithShape="1">
          <a:blip r:embed="rId7"/>
          <a:srcRect b="10388"/>
          <a:stretch/>
        </p:blipFill>
        <p:spPr>
          <a:xfrm>
            <a:off x="3724735" y="330348"/>
            <a:ext cx="1672360" cy="1998167"/>
          </a:xfrm>
          <a:prstGeom prst="rect">
            <a:avLst/>
          </a:prstGeom>
        </p:spPr>
      </p:pic>
      <p:pic>
        <p:nvPicPr>
          <p:cNvPr id="14" name="Picture 13">
            <a:extLst>
              <a:ext uri="{FF2B5EF4-FFF2-40B4-BE49-F238E27FC236}">
                <a16:creationId xmlns:a16="http://schemas.microsoft.com/office/drawing/2014/main" id="{8B3D4263-529D-9668-7A55-E52B13DE06CC}"/>
              </a:ext>
            </a:extLst>
          </p:cNvPr>
          <p:cNvPicPr>
            <a:picLocks noChangeAspect="1"/>
          </p:cNvPicPr>
          <p:nvPr/>
        </p:nvPicPr>
        <p:blipFill rotWithShape="1">
          <a:blip r:embed="rId8"/>
          <a:srcRect b="10567"/>
          <a:stretch/>
        </p:blipFill>
        <p:spPr>
          <a:xfrm>
            <a:off x="3712521" y="2395886"/>
            <a:ext cx="1684574" cy="2008756"/>
          </a:xfrm>
          <a:prstGeom prst="rect">
            <a:avLst/>
          </a:prstGeom>
        </p:spPr>
      </p:pic>
    </p:spTree>
    <p:extLst>
      <p:ext uri="{BB962C8B-B14F-4D97-AF65-F5344CB8AC3E}">
        <p14:creationId xmlns:p14="http://schemas.microsoft.com/office/powerpoint/2010/main" val="754004615"/>
      </p:ext>
    </p:extLst>
  </p:cSld>
  <p:clrMapOvr>
    <a:overrideClrMapping bg1="dk1" tx1="lt1" bg2="dk2" tx2="lt2" accent1="accent1" accent2="accent2" accent3="accent3" accent4="accent4" accent5="accent5" accent6="accent6" hlink="hlink" folHlink="folHlink"/>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useBgFill="1">
        <p:nvSpPr>
          <p:cNvPr id="8" name="Rectangle 11">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D7D14-D9DB-47BC-A826-14EFC765B68C}"/>
              </a:ext>
            </a:extLst>
          </p:cNvPr>
          <p:cNvSpPr>
            <a:spLocks noGrp="1"/>
          </p:cNvSpPr>
          <p:nvPr>
            <p:ph type="title"/>
          </p:nvPr>
        </p:nvSpPr>
        <p:spPr>
          <a:xfrm>
            <a:off x="110067" y="1482008"/>
            <a:ext cx="3263421" cy="1457002"/>
          </a:xfrm>
        </p:spPr>
        <p:txBody>
          <a:bodyPr anchor="b">
            <a:normAutofit/>
          </a:bodyPr>
          <a:lstStyle/>
          <a:p>
            <a:r>
              <a:rPr lang="en-US" sz="2400" dirty="0">
                <a:latin typeface="Amasis MT Pro Black"/>
                <a:cs typeface="Calibri Light"/>
              </a:rPr>
              <a:t>School Liaison Officer Program &amp; Student of the Month</a:t>
            </a:r>
            <a:r>
              <a:rPr lang="en-US" sz="2400" dirty="0">
                <a:solidFill>
                  <a:schemeClr val="bg1">
                    <a:lumMod val="95000"/>
                  </a:schemeClr>
                </a:solidFill>
                <a:latin typeface="Amasis MT Pro Black"/>
                <a:cs typeface="Calibri Light"/>
              </a:rPr>
              <a:t> </a:t>
            </a:r>
          </a:p>
        </p:txBody>
      </p:sp>
      <p:grpSp>
        <p:nvGrpSpPr>
          <p:cNvPr id="11" name="Group 13">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4015" y="518649"/>
            <a:ext cx="846287" cy="847206"/>
            <a:chOff x="8183879" y="1000124"/>
            <a:chExt cx="1562267" cy="1172973"/>
          </a:xfrm>
        </p:grpSpPr>
        <p:sp>
          <p:nvSpPr>
            <p:cNvPr id="15"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17" name="Content Placeholder 8">
            <a:extLst>
              <a:ext uri="{FF2B5EF4-FFF2-40B4-BE49-F238E27FC236}">
                <a16:creationId xmlns:a16="http://schemas.microsoft.com/office/drawing/2014/main" id="{3BDDB0AD-3E7B-4A0A-8E6F-8E7167065A39}"/>
              </a:ext>
            </a:extLst>
          </p:cNvPr>
          <p:cNvSpPr>
            <a:spLocks noGrp="1"/>
          </p:cNvSpPr>
          <p:nvPr>
            <p:ph idx="1"/>
          </p:nvPr>
        </p:nvSpPr>
        <p:spPr>
          <a:xfrm>
            <a:off x="279400" y="3176754"/>
            <a:ext cx="2765551" cy="3272324"/>
          </a:xfrm>
        </p:spPr>
        <p:txBody>
          <a:bodyPr anchor="t">
            <a:noAutofit/>
          </a:bodyPr>
          <a:lstStyle/>
          <a:p>
            <a:r>
              <a:rPr lang="en-US" sz="2400" dirty="0">
                <a:latin typeface="Amasis MT Pro"/>
                <a:cs typeface="Calibri"/>
              </a:rPr>
              <a:t>Officers assigned to schools in their Beats to build relationships during non-police encounter environments  </a:t>
            </a:r>
            <a:endParaRPr lang="en-US" sz="2400" dirty="0">
              <a:latin typeface="Amasis MT Pro"/>
            </a:endParaRPr>
          </a:p>
        </p:txBody>
      </p:sp>
      <p:pic>
        <p:nvPicPr>
          <p:cNvPr id="3" name="Picture 2">
            <a:extLst>
              <a:ext uri="{FF2B5EF4-FFF2-40B4-BE49-F238E27FC236}">
                <a16:creationId xmlns:a16="http://schemas.microsoft.com/office/drawing/2014/main" id="{1D6A8C13-9CCD-2B73-6668-679EA3F575B8}"/>
              </a:ext>
            </a:extLst>
          </p:cNvPr>
          <p:cNvPicPr>
            <a:picLocks noChangeAspect="1"/>
          </p:cNvPicPr>
          <p:nvPr/>
        </p:nvPicPr>
        <p:blipFill rotWithShape="1">
          <a:blip r:embed="rId3"/>
          <a:srcRect t="20215" r="-190"/>
          <a:stretch/>
        </p:blipFill>
        <p:spPr>
          <a:xfrm>
            <a:off x="3479292" y="93137"/>
            <a:ext cx="5664708" cy="3383280"/>
          </a:xfrm>
          <a:prstGeom prst="rect">
            <a:avLst/>
          </a:prstGeom>
        </p:spPr>
      </p:pic>
      <p:pic>
        <p:nvPicPr>
          <p:cNvPr id="3074" name="Picture 2" descr="May be an image of 11 people">
            <a:extLst>
              <a:ext uri="{FF2B5EF4-FFF2-40B4-BE49-F238E27FC236}">
                <a16:creationId xmlns:a16="http://schemas.microsoft.com/office/drawing/2014/main" id="{2297B0C7-EA78-73CB-E08A-2733C84B40B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425" b="7482"/>
          <a:stretch/>
        </p:blipFill>
        <p:spPr bwMode="auto">
          <a:xfrm>
            <a:off x="3479292" y="3578046"/>
            <a:ext cx="5658425" cy="3186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549895"/>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0366137-3DBB-4912-98D5-672702020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D28D1CE-5BF4-45B7-8D6D-B31A31980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581843" cy="6857999"/>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586430-C168-4DA2-8004-B3F5B95A4BB8}"/>
              </a:ext>
            </a:extLst>
          </p:cNvPr>
          <p:cNvSpPr>
            <a:spLocks noGrp="1"/>
          </p:cNvSpPr>
          <p:nvPr>
            <p:ph type="title"/>
          </p:nvPr>
        </p:nvSpPr>
        <p:spPr>
          <a:xfrm>
            <a:off x="580144" y="685801"/>
            <a:ext cx="2421554" cy="1591235"/>
          </a:xfrm>
        </p:spPr>
        <p:txBody>
          <a:bodyPr anchor="b">
            <a:normAutofit/>
          </a:bodyPr>
          <a:lstStyle/>
          <a:p>
            <a:pPr algn="ctr"/>
            <a:r>
              <a:rPr lang="en-US" sz="2400" b="1" dirty="0">
                <a:solidFill>
                  <a:schemeClr val="bg1"/>
                </a:solidFill>
                <a:latin typeface="Amasis MT Pro"/>
                <a:cs typeface="Calibri Light"/>
              </a:rPr>
              <a:t>Operation Blue Angel</a:t>
            </a:r>
            <a:r>
              <a:rPr lang="en-US" sz="2400" b="1" dirty="0">
                <a:solidFill>
                  <a:schemeClr val="bg1">
                    <a:alpha val="60000"/>
                  </a:schemeClr>
                </a:solidFill>
                <a:latin typeface="Amasis MT Pro"/>
                <a:cs typeface="Calibri Light"/>
              </a:rPr>
              <a:t> </a:t>
            </a:r>
            <a:endParaRPr lang="en-US" sz="2400" b="1" dirty="0">
              <a:solidFill>
                <a:schemeClr val="bg1">
                  <a:alpha val="60000"/>
                </a:schemeClr>
              </a:solidFill>
              <a:latin typeface="Amasis MT Pro"/>
            </a:endParaRPr>
          </a:p>
        </p:txBody>
      </p:sp>
      <p:sp>
        <p:nvSpPr>
          <p:cNvPr id="32" name="Content Placeholder 31">
            <a:extLst>
              <a:ext uri="{FF2B5EF4-FFF2-40B4-BE49-F238E27FC236}">
                <a16:creationId xmlns:a16="http://schemas.microsoft.com/office/drawing/2014/main" id="{1E4B55BF-C629-45C6-A9E3-8F1C6BD3F217}"/>
              </a:ext>
            </a:extLst>
          </p:cNvPr>
          <p:cNvSpPr>
            <a:spLocks noGrp="1"/>
          </p:cNvSpPr>
          <p:nvPr>
            <p:ph idx="1"/>
          </p:nvPr>
        </p:nvSpPr>
        <p:spPr>
          <a:xfrm>
            <a:off x="580144" y="2563907"/>
            <a:ext cx="2421554" cy="3544498"/>
          </a:xfrm>
        </p:spPr>
        <p:txBody>
          <a:bodyPr anchor="t">
            <a:normAutofit/>
          </a:bodyPr>
          <a:lstStyle/>
          <a:p>
            <a:r>
              <a:rPr lang="en-US" sz="1700" dirty="0">
                <a:solidFill>
                  <a:schemeClr val="bg1"/>
                </a:solidFill>
                <a:latin typeface="Amasis MT Pro"/>
                <a:ea typeface="+mn-lt"/>
                <a:cs typeface="+mn-lt"/>
              </a:rPr>
              <a:t>Those who are 55 years of age or older and live alone or  </a:t>
            </a:r>
            <a:endParaRPr lang="en-US" sz="1700" dirty="0">
              <a:solidFill>
                <a:schemeClr val="bg1"/>
              </a:solidFill>
              <a:latin typeface="Amasis MT Pro"/>
              <a:cs typeface="Calibri" panose="020F0502020204030204"/>
            </a:endParaRPr>
          </a:p>
          <a:p>
            <a:r>
              <a:rPr lang="en-US" sz="1700" dirty="0">
                <a:solidFill>
                  <a:schemeClr val="bg1"/>
                </a:solidFill>
                <a:latin typeface="Amasis MT Pro"/>
                <a:ea typeface="+mn-lt"/>
                <a:cs typeface="+mn-lt"/>
              </a:rPr>
              <a:t>Alone for extended periods of time on a regular basis; or  </a:t>
            </a:r>
            <a:endParaRPr lang="en-US" dirty="0">
              <a:solidFill>
                <a:schemeClr val="bg1"/>
              </a:solidFill>
              <a:latin typeface="Amasis MT Pro"/>
              <a:cs typeface="Calibri"/>
            </a:endParaRPr>
          </a:p>
          <a:p>
            <a:r>
              <a:rPr lang="en-US" sz="1700" dirty="0">
                <a:solidFill>
                  <a:schemeClr val="bg1"/>
                </a:solidFill>
                <a:latin typeface="Amasis MT Pro"/>
                <a:ea typeface="+mn-lt"/>
                <a:cs typeface="+mn-lt"/>
              </a:rPr>
              <a:t>People with a medical condition(s) that could lead to incapacitation and who live alone </a:t>
            </a:r>
            <a:endParaRPr lang="en-US" dirty="0">
              <a:solidFill>
                <a:schemeClr val="bg1"/>
              </a:solidFill>
              <a:latin typeface="Amasis MT Pro"/>
              <a:cs typeface="Calibri"/>
            </a:endParaRPr>
          </a:p>
          <a:p>
            <a:pPr algn="ctr"/>
            <a:endParaRPr lang="en-US" sz="1700" dirty="0">
              <a:solidFill>
                <a:schemeClr val="bg1"/>
              </a:solidFill>
              <a:latin typeface="Amasis MT Pro"/>
              <a:cs typeface="Calibri"/>
            </a:endParaRPr>
          </a:p>
        </p:txBody>
      </p:sp>
      <p:pic>
        <p:nvPicPr>
          <p:cNvPr id="4" name="Picture 4" descr="flyer 3.jpg">
            <a:extLst>
              <a:ext uri="{FF2B5EF4-FFF2-40B4-BE49-F238E27FC236}">
                <a16:creationId xmlns:a16="http://schemas.microsoft.com/office/drawing/2014/main" id="{BEFFA2F9-D91A-439B-B32E-762D21B2DC75}"/>
              </a:ext>
            </a:extLst>
          </p:cNvPr>
          <p:cNvPicPr>
            <a:picLocks noChangeAspect="1"/>
          </p:cNvPicPr>
          <p:nvPr/>
        </p:nvPicPr>
        <p:blipFill rotWithShape="1">
          <a:blip r:embed="rId3"/>
          <a:srcRect l="8972" r="9504" b="-6"/>
          <a:stretch/>
        </p:blipFill>
        <p:spPr>
          <a:xfrm>
            <a:off x="4092205" y="1400358"/>
            <a:ext cx="2203598" cy="4057286"/>
          </a:xfrm>
          <a:prstGeom prst="rect">
            <a:avLst/>
          </a:prstGeom>
        </p:spPr>
      </p:pic>
      <p:pic>
        <p:nvPicPr>
          <p:cNvPr id="5" name="Picture 23" descr="106297784_3163542107018419_8334885619490585782_n.jpg">
            <a:extLst>
              <a:ext uri="{FF2B5EF4-FFF2-40B4-BE49-F238E27FC236}">
                <a16:creationId xmlns:a16="http://schemas.microsoft.com/office/drawing/2014/main" id="{97F5E4E1-5ACE-44A3-8E69-F4D489E738DE}"/>
              </a:ext>
            </a:extLst>
          </p:cNvPr>
          <p:cNvPicPr>
            <a:picLocks noChangeAspect="1"/>
          </p:cNvPicPr>
          <p:nvPr/>
        </p:nvPicPr>
        <p:blipFill rotWithShape="1">
          <a:blip r:embed="rId4"/>
          <a:srcRect l="29606" r="29607" b="-1"/>
          <a:stretch/>
        </p:blipFill>
        <p:spPr>
          <a:xfrm>
            <a:off x="6418787" y="1331532"/>
            <a:ext cx="2214851" cy="4194938"/>
          </a:xfrm>
          <a:prstGeom prst="rect">
            <a:avLst/>
          </a:prstGeom>
        </p:spPr>
      </p:pic>
      <p:sp>
        <p:nvSpPr>
          <p:cNvPr id="24" name="Rectangle 23">
            <a:extLst>
              <a:ext uri="{FF2B5EF4-FFF2-40B4-BE49-F238E27FC236}">
                <a16:creationId xmlns:a16="http://schemas.microsoft.com/office/drawing/2014/main" id="{A1188ED0-196B-46D2-A796-DBE9BA4F67DB}"/>
              </a:ext>
            </a:extLst>
          </p:cNvPr>
          <p:cNvSpPr/>
          <p:nvPr/>
        </p:nvSpPr>
        <p:spPr>
          <a:xfrm>
            <a:off x="521208" y="2276856"/>
            <a:ext cx="2532888" cy="54864"/>
          </a:xfrm>
          <a:prstGeom prst="rect">
            <a:avLst/>
          </a:prstGeom>
          <a:solidFill>
            <a:srgbClr val="180CB4"/>
          </a:solidFill>
          <a:ln>
            <a:solidFill>
              <a:srgbClr val="180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045563"/>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971550" y="669925"/>
            <a:ext cx="3600450" cy="1325563"/>
          </a:xfrm>
        </p:spPr>
        <p:txBody>
          <a:bodyPr vert="horz" lIns="91440" tIns="45720" rIns="91440" bIns="45720" rtlCol="0" anchor="b">
            <a:normAutofit/>
          </a:bodyPr>
          <a:lstStyle/>
          <a:p>
            <a:r>
              <a:rPr lang="en-US" dirty="0">
                <a:solidFill>
                  <a:schemeClr val="bg1"/>
                </a:solidFill>
                <a:latin typeface="Amasis MT Pro Medium" panose="02040604050005020304" pitchFamily="18" charset="0"/>
              </a:rPr>
              <a:t>Therapy Dog Program</a:t>
            </a:r>
          </a:p>
        </p:txBody>
      </p:sp>
      <p:cxnSp>
        <p:nvCxnSpPr>
          <p:cNvPr id="21" name="Straight Connector 2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457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971550" y="2288833"/>
            <a:ext cx="3600450" cy="3711571"/>
          </a:xfrm>
        </p:spPr>
        <p:txBody>
          <a:bodyPr vert="horz" lIns="91440" tIns="45720" rIns="91440" bIns="45720" rtlCol="0" anchor="t">
            <a:normAutofit/>
          </a:bodyPr>
          <a:lstStyle/>
          <a:p>
            <a:r>
              <a:rPr lang="en-US" sz="1700" dirty="0">
                <a:solidFill>
                  <a:schemeClr val="bg1"/>
                </a:solidFill>
                <a:latin typeface="Amasis MT Pro"/>
              </a:rPr>
              <a:t>Created Therapy Dog Program- 1</a:t>
            </a:r>
            <a:r>
              <a:rPr lang="en-US" sz="1700" baseline="30000" dirty="0">
                <a:solidFill>
                  <a:schemeClr val="bg1"/>
                </a:solidFill>
                <a:latin typeface="Amasis MT Pro"/>
              </a:rPr>
              <a:t>st</a:t>
            </a:r>
            <a:r>
              <a:rPr lang="en-US" sz="1700" dirty="0">
                <a:solidFill>
                  <a:schemeClr val="bg1"/>
                </a:solidFill>
                <a:latin typeface="Amasis MT Pro"/>
              </a:rPr>
              <a:t> in the Bay Area </a:t>
            </a:r>
          </a:p>
          <a:p>
            <a:endParaRPr lang="en-US" sz="1700" dirty="0">
              <a:solidFill>
                <a:schemeClr val="bg1"/>
              </a:solidFill>
              <a:latin typeface="Amasis MT Pro"/>
            </a:endParaRPr>
          </a:p>
          <a:p>
            <a:pPr marL="511175" lvl="2">
              <a:spcBef>
                <a:spcPts val="0"/>
              </a:spcBef>
              <a:spcAft>
                <a:spcPts val="1200"/>
              </a:spcAft>
            </a:pPr>
            <a:r>
              <a:rPr lang="en-US" sz="1700" dirty="0">
                <a:solidFill>
                  <a:schemeClr val="bg1"/>
                </a:solidFill>
                <a:latin typeface="Amasis MT Pro"/>
              </a:rPr>
              <a:t>Community Violence Solutions</a:t>
            </a:r>
          </a:p>
          <a:p>
            <a:pPr marL="511175" lvl="2">
              <a:spcBef>
                <a:spcPts val="0"/>
              </a:spcBef>
              <a:spcAft>
                <a:spcPts val="1200"/>
              </a:spcAft>
            </a:pPr>
            <a:r>
              <a:rPr lang="en-US" sz="1700" dirty="0">
                <a:solidFill>
                  <a:schemeClr val="bg1"/>
                </a:solidFill>
                <a:latin typeface="Amasis MT Pro"/>
              </a:rPr>
              <a:t>Early Child Development</a:t>
            </a:r>
          </a:p>
          <a:p>
            <a:pPr marL="511175" lvl="2">
              <a:spcBef>
                <a:spcPts val="0"/>
              </a:spcBef>
              <a:spcAft>
                <a:spcPts val="1200"/>
              </a:spcAft>
            </a:pPr>
            <a:r>
              <a:rPr lang="en-US" sz="1700" dirty="0">
                <a:solidFill>
                  <a:schemeClr val="bg1"/>
                </a:solidFill>
                <a:latin typeface="Amasis MT Pro"/>
              </a:rPr>
              <a:t>Children’s Interview Center</a:t>
            </a:r>
          </a:p>
          <a:p>
            <a:pPr marL="511175" lvl="2">
              <a:spcBef>
                <a:spcPts val="0"/>
              </a:spcBef>
              <a:spcAft>
                <a:spcPts val="1200"/>
              </a:spcAft>
            </a:pPr>
            <a:r>
              <a:rPr lang="en-US" sz="1700" dirty="0">
                <a:solidFill>
                  <a:schemeClr val="bg1"/>
                </a:solidFill>
                <a:latin typeface="Amasis MT Pro"/>
              </a:rPr>
              <a:t>Assisted Agencies Nationwide</a:t>
            </a:r>
          </a:p>
          <a:p>
            <a:pPr marL="511175" lvl="2">
              <a:spcBef>
                <a:spcPts val="0"/>
              </a:spcBef>
              <a:spcAft>
                <a:spcPts val="1200"/>
              </a:spcAft>
            </a:pPr>
            <a:r>
              <a:rPr lang="en-US" sz="1700" dirty="0">
                <a:solidFill>
                  <a:schemeClr val="bg1"/>
                </a:solidFill>
                <a:latin typeface="Amasis MT Pro"/>
              </a:rPr>
              <a:t>Milo Coloring Book</a:t>
            </a:r>
          </a:p>
          <a:p>
            <a:pPr lvl="2"/>
            <a:endParaRPr lang="en-US" sz="1700" dirty="0">
              <a:solidFill>
                <a:schemeClr val="bg1"/>
              </a:solidFill>
              <a:latin typeface="Amasis MT Pro"/>
            </a:endParaRPr>
          </a:p>
          <a:p>
            <a:pPr lvl="2"/>
            <a:endParaRPr lang="en-US" sz="1700" dirty="0">
              <a:solidFill>
                <a:schemeClr val="bg1"/>
              </a:solidFill>
            </a:endParaRPr>
          </a:p>
          <a:p>
            <a:pPr lvl="2"/>
            <a:endParaRPr lang="en-US" sz="1700" dirty="0">
              <a:solidFill>
                <a:schemeClr val="bg1"/>
              </a:solidFill>
            </a:endParaRPr>
          </a:p>
          <a:p>
            <a:pPr lvl="2"/>
            <a:endParaRPr lang="en-US" sz="1700" dirty="0">
              <a:solidFill>
                <a:schemeClr val="bg1"/>
              </a:solidFill>
            </a:endParaRPr>
          </a:p>
          <a:p>
            <a:pPr lvl="2"/>
            <a:endParaRPr lang="en-US" sz="1700" dirty="0">
              <a:solidFill>
                <a:schemeClr val="bg1"/>
              </a:solidFill>
            </a:endParaRPr>
          </a:p>
          <a:p>
            <a:pPr lvl="2"/>
            <a:endParaRPr lang="en-US" sz="1700" dirty="0">
              <a:solidFill>
                <a:schemeClr val="bg1"/>
              </a:solidFill>
            </a:endParaRPr>
          </a:p>
          <a:p>
            <a:pPr lvl="2"/>
            <a:endParaRPr lang="en-US" sz="1700" dirty="0">
              <a:solidFill>
                <a:schemeClr val="bg1"/>
              </a:solidFill>
            </a:endParaRPr>
          </a:p>
          <a:p>
            <a:pPr lvl="2"/>
            <a:endParaRPr lang="en-US" sz="1700" dirty="0">
              <a:solidFill>
                <a:schemeClr val="bg1"/>
              </a:solidFill>
            </a:endParaRPr>
          </a:p>
          <a:p>
            <a:pPr lvl="2"/>
            <a:endParaRPr lang="en-US" sz="1700" dirty="0">
              <a:solidFill>
                <a:schemeClr val="bg1"/>
              </a:solidFill>
            </a:endParaRPr>
          </a:p>
          <a:p>
            <a:pPr lvl="2"/>
            <a:endParaRPr lang="en-US" sz="1700" dirty="0">
              <a:solidFill>
                <a:schemeClr val="bg1"/>
              </a:solidFill>
            </a:endParaRPr>
          </a:p>
          <a:p>
            <a:pPr lvl="2"/>
            <a:endParaRPr lang="en-US" sz="1700" dirty="0">
              <a:solidFill>
                <a:schemeClr val="bg1"/>
              </a:solidFill>
            </a:endParaRPr>
          </a:p>
          <a:p>
            <a:pPr lvl="2"/>
            <a:endParaRPr lang="en-US" sz="1700" dirty="0">
              <a:solidFill>
                <a:schemeClr val="bg1"/>
              </a:solidFill>
            </a:endParaRPr>
          </a:p>
          <a:p>
            <a:pPr lvl="1"/>
            <a:endParaRPr lang="en-US" sz="1700" dirty="0">
              <a:solidFill>
                <a:schemeClr val="bg1"/>
              </a:solidFill>
            </a:endParaRPr>
          </a:p>
        </p:txBody>
      </p:sp>
      <p:sp>
        <p:nvSpPr>
          <p:cNvPr id="23" name="Rectangle 22">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3702" y="182859"/>
            <a:ext cx="2997196"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8803" y="3543213"/>
            <a:ext cx="2997196"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12584B5-5569-D65D-02AD-FD56859A42E6}"/>
              </a:ext>
            </a:extLst>
          </p:cNvPr>
          <p:cNvPicPr>
            <a:picLocks noChangeAspect="1"/>
          </p:cNvPicPr>
          <p:nvPr/>
        </p:nvPicPr>
        <p:blipFill rotWithShape="1">
          <a:blip r:embed="rId3"/>
          <a:srcRect t="10462"/>
          <a:stretch/>
        </p:blipFill>
        <p:spPr>
          <a:xfrm>
            <a:off x="6102953" y="3640667"/>
            <a:ext cx="2541759" cy="3034474"/>
          </a:xfrm>
          <a:prstGeom prst="rect">
            <a:avLst/>
          </a:prstGeom>
        </p:spPr>
      </p:pic>
      <p:pic>
        <p:nvPicPr>
          <p:cNvPr id="11" name="Picture 10" descr="A police officer petting a dog&#10;&#10;Description automatically generated">
            <a:extLst>
              <a:ext uri="{FF2B5EF4-FFF2-40B4-BE49-F238E27FC236}">
                <a16:creationId xmlns:a16="http://schemas.microsoft.com/office/drawing/2014/main" id="{9AB5A092-2796-0505-BFF1-F7290A1472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099" r="5062"/>
          <a:stretch/>
        </p:blipFill>
        <p:spPr>
          <a:xfrm>
            <a:off x="4953784" y="274367"/>
            <a:ext cx="2737031" cy="299448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141713"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7F85096F-E650-46D6-834C-4054E37702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51" name="Oval 50">
              <a:extLst>
                <a:ext uri="{FF2B5EF4-FFF2-40B4-BE49-F238E27FC236}">
                  <a16:creationId xmlns:a16="http://schemas.microsoft.com/office/drawing/2014/main" id="{5061BE38-1DAF-49A1-AA3A-7BEB3399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8EFFF24-FCC8-4379-9678-AB3311535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1492E8F9-AD41-4334-B292-1AB0F238D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474B130F-6E67-4737-BE99-2E32DED07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139C3CB-D4E4-4316-81BE-6D82DB67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156963E-8E83-4807-8E22-2CB7D45F1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638515"/>
            <a:ext cx="304800" cy="322326"/>
            <a:chOff x="215328" y="-46937"/>
            <a:chExt cx="304800" cy="2773841"/>
          </a:xfrm>
        </p:grpSpPr>
        <p:cxnSp>
          <p:nvCxnSpPr>
            <p:cNvPr id="59" name="Straight Connector 58">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7" name="Picture 7" descr="Screenshot 2021-10-15 125232.png">
            <a:extLst>
              <a:ext uri="{FF2B5EF4-FFF2-40B4-BE49-F238E27FC236}">
                <a16:creationId xmlns:a16="http://schemas.microsoft.com/office/drawing/2014/main" id="{D0F7CEF1-4B92-4300-A15C-D04DAD5FC875}"/>
              </a:ext>
            </a:extLst>
          </p:cNvPr>
          <p:cNvPicPr>
            <a:picLocks noChangeAspect="1"/>
          </p:cNvPicPr>
          <p:nvPr/>
        </p:nvPicPr>
        <p:blipFill rotWithShape="1">
          <a:blip r:embed="rId2"/>
          <a:srcRect l="30770" r="11705" b="-2"/>
          <a:stretch/>
        </p:blipFill>
        <p:spPr>
          <a:xfrm>
            <a:off x="3213125" y="440815"/>
            <a:ext cx="2369563" cy="3218180"/>
          </a:xfrm>
          <a:prstGeom prst="rect">
            <a:avLst/>
          </a:prstGeom>
        </p:spPr>
      </p:pic>
      <p:sp>
        <p:nvSpPr>
          <p:cNvPr id="64" name="Rectangle 63">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67" name="Straight Connector 66">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72" name="Rectangle 71">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75" name="Straight Connector 74">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6C91180-6CE0-4B14-A5AB-C25C314503D0}"/>
              </a:ext>
            </a:extLst>
          </p:cNvPr>
          <p:cNvSpPr>
            <a:spLocks noGrp="1"/>
          </p:cNvSpPr>
          <p:nvPr>
            <p:ph type="title"/>
          </p:nvPr>
        </p:nvSpPr>
        <p:spPr>
          <a:xfrm>
            <a:off x="473202" y="4018137"/>
            <a:ext cx="3412998" cy="2129586"/>
          </a:xfrm>
          <a:noFill/>
        </p:spPr>
        <p:txBody>
          <a:bodyPr anchor="t">
            <a:normAutofit/>
          </a:bodyPr>
          <a:lstStyle/>
          <a:p>
            <a:r>
              <a:rPr lang="en-US" sz="4200" dirty="0">
                <a:solidFill>
                  <a:schemeClr val="bg1"/>
                </a:solidFill>
                <a:latin typeface="Amasis MT Pro Black"/>
                <a:cs typeface="Calibri Light"/>
              </a:rPr>
              <a:t>Social Media Platforms</a:t>
            </a:r>
            <a:r>
              <a:rPr lang="en-US" sz="4200" dirty="0">
                <a:solidFill>
                  <a:schemeClr val="bg1"/>
                </a:solidFill>
                <a:cs typeface="Calibri Light"/>
              </a:rPr>
              <a:t> </a:t>
            </a:r>
            <a:endParaRPr lang="en-US" sz="4200" dirty="0">
              <a:solidFill>
                <a:schemeClr val="bg1"/>
              </a:solidFill>
            </a:endParaRPr>
          </a:p>
        </p:txBody>
      </p:sp>
      <p:pic>
        <p:nvPicPr>
          <p:cNvPr id="5" name="Picture 4">
            <a:extLst>
              <a:ext uri="{FF2B5EF4-FFF2-40B4-BE49-F238E27FC236}">
                <a16:creationId xmlns:a16="http://schemas.microsoft.com/office/drawing/2014/main" id="{F6A5D3CF-FDBC-EA0B-CE5C-EBE670CDE9F9}"/>
              </a:ext>
            </a:extLst>
          </p:cNvPr>
          <p:cNvPicPr>
            <a:picLocks noChangeAspect="1"/>
          </p:cNvPicPr>
          <p:nvPr/>
        </p:nvPicPr>
        <p:blipFill rotWithShape="1">
          <a:blip r:embed="rId3"/>
          <a:srcRect l="62085" t="3082" r="13498"/>
          <a:stretch/>
        </p:blipFill>
        <p:spPr>
          <a:xfrm>
            <a:off x="4581483" y="4012253"/>
            <a:ext cx="2232714" cy="2492488"/>
          </a:xfrm>
          <a:prstGeom prst="rect">
            <a:avLst/>
          </a:prstGeom>
        </p:spPr>
      </p:pic>
      <p:pic>
        <p:nvPicPr>
          <p:cNvPr id="8" name="Picture 7">
            <a:extLst>
              <a:ext uri="{FF2B5EF4-FFF2-40B4-BE49-F238E27FC236}">
                <a16:creationId xmlns:a16="http://schemas.microsoft.com/office/drawing/2014/main" id="{92F97CD2-D771-0373-D895-3B34D4A07CF5}"/>
              </a:ext>
            </a:extLst>
          </p:cNvPr>
          <p:cNvPicPr>
            <a:picLocks noChangeAspect="1"/>
          </p:cNvPicPr>
          <p:nvPr/>
        </p:nvPicPr>
        <p:blipFill>
          <a:blip r:embed="rId4"/>
          <a:stretch>
            <a:fillRect/>
          </a:stretch>
        </p:blipFill>
        <p:spPr>
          <a:xfrm>
            <a:off x="5819854" y="5503430"/>
            <a:ext cx="1003829" cy="1003829"/>
          </a:xfrm>
          <a:prstGeom prst="rect">
            <a:avLst/>
          </a:prstGeom>
        </p:spPr>
      </p:pic>
      <p:pic>
        <p:nvPicPr>
          <p:cNvPr id="5122" name="Picture 2" descr="Instagram - Wikipedia">
            <a:extLst>
              <a:ext uri="{FF2B5EF4-FFF2-40B4-BE49-F238E27FC236}">
                <a16:creationId xmlns:a16="http://schemas.microsoft.com/office/drawing/2014/main" id="{8E5CE72F-02B1-AB03-4F40-EA21E8A5AE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4345" y="2751202"/>
            <a:ext cx="898343" cy="8983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DA9029F-2094-F3C9-713C-E90D42F3C193}"/>
              </a:ext>
            </a:extLst>
          </p:cNvPr>
          <p:cNvPicPr>
            <a:picLocks noChangeAspect="1"/>
          </p:cNvPicPr>
          <p:nvPr/>
        </p:nvPicPr>
        <p:blipFill rotWithShape="1">
          <a:blip r:embed="rId6"/>
          <a:srcRect l="66932" t="8519" r="11212"/>
          <a:stretch/>
        </p:blipFill>
        <p:spPr>
          <a:xfrm>
            <a:off x="204342" y="428645"/>
            <a:ext cx="2733485" cy="3218179"/>
          </a:xfrm>
          <a:prstGeom prst="rect">
            <a:avLst/>
          </a:prstGeom>
        </p:spPr>
      </p:pic>
      <p:pic>
        <p:nvPicPr>
          <p:cNvPr id="5124" name="Picture 4">
            <a:extLst>
              <a:ext uri="{FF2B5EF4-FFF2-40B4-BE49-F238E27FC236}">
                <a16:creationId xmlns:a16="http://schemas.microsoft.com/office/drawing/2014/main" id="{F0CD7CD9-C9D7-6FA8-D6B3-05E3F15D6E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2789" y="2711786"/>
            <a:ext cx="935038" cy="9350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EBFC919-8350-A28F-AE0E-4EDA3CD7A092}"/>
              </a:ext>
            </a:extLst>
          </p:cNvPr>
          <p:cNvPicPr>
            <a:picLocks noChangeAspect="1"/>
          </p:cNvPicPr>
          <p:nvPr/>
        </p:nvPicPr>
        <p:blipFill rotWithShape="1">
          <a:blip r:embed="rId8"/>
          <a:srcRect l="65237" t="7278" r="18836" b="28522"/>
          <a:stretch/>
        </p:blipFill>
        <p:spPr>
          <a:xfrm>
            <a:off x="5819853" y="440815"/>
            <a:ext cx="2848325" cy="3229164"/>
          </a:xfrm>
          <a:prstGeom prst="rect">
            <a:avLst/>
          </a:prstGeom>
        </p:spPr>
      </p:pic>
      <p:pic>
        <p:nvPicPr>
          <p:cNvPr id="13" name="Picture 12">
            <a:extLst>
              <a:ext uri="{FF2B5EF4-FFF2-40B4-BE49-F238E27FC236}">
                <a16:creationId xmlns:a16="http://schemas.microsoft.com/office/drawing/2014/main" id="{313914FE-3065-92A2-7DE4-45A811402092}"/>
              </a:ext>
            </a:extLst>
          </p:cNvPr>
          <p:cNvPicPr>
            <a:picLocks noChangeAspect="1"/>
          </p:cNvPicPr>
          <p:nvPr/>
        </p:nvPicPr>
        <p:blipFill rotWithShape="1">
          <a:blip r:embed="rId9"/>
          <a:srcRect l="12466" r="11053"/>
          <a:stretch/>
        </p:blipFill>
        <p:spPr>
          <a:xfrm>
            <a:off x="7603067" y="2756949"/>
            <a:ext cx="1069392" cy="930467"/>
          </a:xfrm>
          <a:prstGeom prst="rect">
            <a:avLst/>
          </a:prstGeom>
        </p:spPr>
      </p:pic>
    </p:spTree>
    <p:extLst>
      <p:ext uri="{BB962C8B-B14F-4D97-AF65-F5344CB8AC3E}">
        <p14:creationId xmlns:p14="http://schemas.microsoft.com/office/powerpoint/2010/main" val="2271592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up of a letter&#10;&#10;Description automatically generated">
            <a:extLst>
              <a:ext uri="{FF2B5EF4-FFF2-40B4-BE49-F238E27FC236}">
                <a16:creationId xmlns:a16="http://schemas.microsoft.com/office/drawing/2014/main" id="{58FDC788-6D18-33A9-BF5B-9AF6C298C2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5372" y="79748"/>
            <a:ext cx="5901853" cy="3939801"/>
          </a:xfrm>
          <a:prstGeom prst="rect">
            <a:avLst/>
          </a:prstGeom>
        </p:spPr>
      </p:pic>
      <p:pic>
        <p:nvPicPr>
          <p:cNvPr id="11" name="Picture 10">
            <a:extLst>
              <a:ext uri="{FF2B5EF4-FFF2-40B4-BE49-F238E27FC236}">
                <a16:creationId xmlns:a16="http://schemas.microsoft.com/office/drawing/2014/main" id="{FAA023D0-FFA2-0CD2-9AFC-E4C60FA86B45}"/>
              </a:ext>
            </a:extLst>
          </p:cNvPr>
          <p:cNvPicPr>
            <a:picLocks noChangeAspect="1"/>
          </p:cNvPicPr>
          <p:nvPr/>
        </p:nvPicPr>
        <p:blipFill rotWithShape="1">
          <a:blip r:embed="rId3"/>
          <a:srcRect l="8522" t="15982" r="69878" b="42057"/>
          <a:stretch/>
        </p:blipFill>
        <p:spPr>
          <a:xfrm>
            <a:off x="3666744" y="3865415"/>
            <a:ext cx="5477256" cy="2992585"/>
          </a:xfrm>
          <a:prstGeom prst="rect">
            <a:avLst/>
          </a:prstGeom>
        </p:spPr>
      </p:pic>
      <p:sp useBgFill="1">
        <p:nvSpPr>
          <p:cNvPr id="21" name="Freeform: Shape 2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5" name="Rectangle 2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Rectangle 5">
            <a:extLst>
              <a:ext uri="{FF2B5EF4-FFF2-40B4-BE49-F238E27FC236}">
                <a16:creationId xmlns:a16="http://schemas.microsoft.com/office/drawing/2014/main" id="{2D80C8AA-D3F3-40DA-B5C6-B4CD8EF593E8}"/>
              </a:ext>
            </a:extLst>
          </p:cNvPr>
          <p:cNvSpPr/>
          <p:nvPr/>
        </p:nvSpPr>
        <p:spPr>
          <a:xfrm>
            <a:off x="258108" y="2152870"/>
            <a:ext cx="3866388" cy="102108"/>
          </a:xfrm>
          <a:prstGeom prst="rect">
            <a:avLst/>
          </a:prstGeom>
          <a:solidFill>
            <a:srgbClr val="180C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99F0F79-0EDD-4C4D-A455-92827B036318}"/>
              </a:ext>
            </a:extLst>
          </p:cNvPr>
          <p:cNvSpPr txBox="1"/>
          <p:nvPr/>
        </p:nvSpPr>
        <p:spPr>
          <a:xfrm>
            <a:off x="630936" y="1152144"/>
            <a:ext cx="312724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err="1">
                <a:solidFill>
                  <a:schemeClr val="bg1">
                    <a:lumMod val="95000"/>
                  </a:schemeClr>
                </a:solidFill>
                <a:latin typeface="Amasis MT Pro Black"/>
              </a:rPr>
              <a:t>PPD</a:t>
            </a:r>
            <a:r>
              <a:rPr lang="en-US" sz="2400" dirty="0">
                <a:solidFill>
                  <a:schemeClr val="bg1">
                    <a:lumMod val="95000"/>
                  </a:schemeClr>
                </a:solidFill>
                <a:latin typeface="Amasis MT Pro Black"/>
              </a:rPr>
              <a:t> IMPACTS ON THE  PROFESSION</a:t>
            </a:r>
            <a:r>
              <a:rPr lang="en-US" sz="2400" dirty="0">
                <a:ea typeface="+mn-lt"/>
                <a:cs typeface="+mn-lt"/>
              </a:rPr>
              <a:t> </a:t>
            </a:r>
            <a:endParaRPr lang="en-US" sz="2400" dirty="0"/>
          </a:p>
        </p:txBody>
      </p:sp>
      <p:pic>
        <p:nvPicPr>
          <p:cNvPr id="10" name="Picture 7">
            <a:extLst>
              <a:ext uri="{FF2B5EF4-FFF2-40B4-BE49-F238E27FC236}">
                <a16:creationId xmlns:a16="http://schemas.microsoft.com/office/drawing/2014/main" id="{4E8F8976-2E25-4500-AAA1-98247D619697}"/>
              </a:ext>
            </a:extLst>
          </p:cNvPr>
          <p:cNvPicPr>
            <a:picLocks noChangeAspect="1"/>
          </p:cNvPicPr>
          <p:nvPr/>
        </p:nvPicPr>
        <p:blipFill>
          <a:blip r:embed="rId4"/>
          <a:stretch>
            <a:fillRect/>
          </a:stretch>
        </p:blipFill>
        <p:spPr>
          <a:xfrm>
            <a:off x="1691640" y="3874075"/>
            <a:ext cx="1975104" cy="1834762"/>
          </a:xfrm>
          <a:prstGeom prst="rect">
            <a:avLst/>
          </a:prstGeom>
        </p:spPr>
      </p:pic>
      <p:pic>
        <p:nvPicPr>
          <p:cNvPr id="8" name="Picture 6">
            <a:extLst>
              <a:ext uri="{FF2B5EF4-FFF2-40B4-BE49-F238E27FC236}">
                <a16:creationId xmlns:a16="http://schemas.microsoft.com/office/drawing/2014/main" id="{AC8728B9-29F8-43F8-B09A-B5F259693DEC}"/>
              </a:ext>
            </a:extLst>
          </p:cNvPr>
          <p:cNvPicPr>
            <a:picLocks noChangeAspect="1"/>
          </p:cNvPicPr>
          <p:nvPr/>
        </p:nvPicPr>
        <p:blipFill>
          <a:blip r:embed="rId5"/>
          <a:stretch>
            <a:fillRect/>
          </a:stretch>
        </p:blipFill>
        <p:spPr>
          <a:xfrm>
            <a:off x="594360" y="2825991"/>
            <a:ext cx="1911096" cy="1873529"/>
          </a:xfrm>
          <a:prstGeom prst="rect">
            <a:avLst/>
          </a:prstGeom>
        </p:spPr>
      </p:pic>
    </p:spTree>
    <p:extLst>
      <p:ext uri="{BB962C8B-B14F-4D97-AF65-F5344CB8AC3E}">
        <p14:creationId xmlns:p14="http://schemas.microsoft.com/office/powerpoint/2010/main" val="1967924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olice car with a blue and white stripe&#10;&#10;Description automatically generated">
            <a:extLst>
              <a:ext uri="{FF2B5EF4-FFF2-40B4-BE49-F238E27FC236}">
                <a16:creationId xmlns:a16="http://schemas.microsoft.com/office/drawing/2014/main" id="{F40054F6-6E2E-12F0-1F42-E162B10A8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591" y="1379777"/>
            <a:ext cx="4250409" cy="4098446"/>
          </a:xfrm>
          <a:prstGeom prst="rect">
            <a:avLst/>
          </a:prstGeom>
          <a:effectLst>
            <a:softEdge rad="38100"/>
          </a:effectLst>
        </p:spPr>
      </p:pic>
      <p:sp>
        <p:nvSpPr>
          <p:cNvPr id="8" name="TextBox 7">
            <a:extLst>
              <a:ext uri="{FF2B5EF4-FFF2-40B4-BE49-F238E27FC236}">
                <a16:creationId xmlns:a16="http://schemas.microsoft.com/office/drawing/2014/main" id="{EAEBE34A-5DA3-854C-7854-910331AED3DB}"/>
              </a:ext>
            </a:extLst>
          </p:cNvPr>
          <p:cNvSpPr txBox="1"/>
          <p:nvPr/>
        </p:nvSpPr>
        <p:spPr>
          <a:xfrm>
            <a:off x="4771110" y="1005353"/>
            <a:ext cx="4051299" cy="1077218"/>
          </a:xfrm>
          <a:prstGeom prst="rect">
            <a:avLst/>
          </a:prstGeom>
          <a:noFill/>
        </p:spPr>
        <p:txBody>
          <a:bodyPr wrap="square" rtlCol="0">
            <a:spAutoFit/>
          </a:bodyPr>
          <a:lstStyle/>
          <a:p>
            <a:pPr algn="ctr"/>
            <a:r>
              <a:rPr lang="en-US" sz="3200" dirty="0">
                <a:solidFill>
                  <a:schemeClr val="bg1"/>
                </a:solidFill>
                <a:latin typeface="Amasis MT Pro Black" panose="02040A04050005020304" pitchFamily="18" charset="0"/>
              </a:rPr>
              <a:t>Smash the Stigma (STS) Vehicle #188</a:t>
            </a:r>
          </a:p>
        </p:txBody>
      </p:sp>
      <p:sp>
        <p:nvSpPr>
          <p:cNvPr id="9" name="TextBox 8">
            <a:extLst>
              <a:ext uri="{FF2B5EF4-FFF2-40B4-BE49-F238E27FC236}">
                <a16:creationId xmlns:a16="http://schemas.microsoft.com/office/drawing/2014/main" id="{F516C738-3B91-1CEE-BBF5-21020B72E700}"/>
              </a:ext>
            </a:extLst>
          </p:cNvPr>
          <p:cNvSpPr txBox="1"/>
          <p:nvPr/>
        </p:nvSpPr>
        <p:spPr>
          <a:xfrm>
            <a:off x="4864100" y="2273938"/>
            <a:ext cx="3843866" cy="4401205"/>
          </a:xfrm>
          <a:prstGeom prst="rect">
            <a:avLst/>
          </a:prstGeom>
          <a:noFill/>
        </p:spPr>
        <p:txBody>
          <a:bodyPr wrap="square" rtlCol="0">
            <a:spAutoFit/>
          </a:bodyPr>
          <a:lstStyle/>
          <a:p>
            <a:pPr algn="ctr"/>
            <a:r>
              <a:rPr lang="en-US" sz="2800" dirty="0">
                <a:solidFill>
                  <a:schemeClr val="bg1"/>
                </a:solidFill>
                <a:latin typeface="Amasis MT Pro Medium" panose="02040604050005020304" pitchFamily="18" charset="0"/>
              </a:rPr>
              <a:t>Created to raise awareness of our brothers and sisters in Law Enforcement who were lost to suicide and to recognize the mental health challenges faced by Law Enforcement professionals</a:t>
            </a:r>
          </a:p>
        </p:txBody>
      </p:sp>
      <p:cxnSp>
        <p:nvCxnSpPr>
          <p:cNvPr id="11" name="Straight Connector 10">
            <a:extLst>
              <a:ext uri="{FF2B5EF4-FFF2-40B4-BE49-F238E27FC236}">
                <a16:creationId xmlns:a16="http://schemas.microsoft.com/office/drawing/2014/main" id="{DF2E8C14-199E-0671-A1D5-2ED83F9FF8F0}"/>
              </a:ext>
            </a:extLst>
          </p:cNvPr>
          <p:cNvCxnSpPr/>
          <p:nvPr/>
        </p:nvCxnSpPr>
        <p:spPr>
          <a:xfrm>
            <a:off x="4650459" y="2211076"/>
            <a:ext cx="42926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7930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Online Media 5" title="Introducing the ‘Zen Den,' the Pinole Police Department's Officer Decompression Room">
            <a:hlinkClick r:id="" action="ppaction://media"/>
            <a:extLst>
              <a:ext uri="{FF2B5EF4-FFF2-40B4-BE49-F238E27FC236}">
                <a16:creationId xmlns:a16="http://schemas.microsoft.com/office/drawing/2014/main" id="{DD6CF9EF-E7A1-803A-DC93-071D1D04D4D0}"/>
              </a:ext>
            </a:extLst>
          </p:cNvPr>
          <p:cNvPicPr>
            <a:picLocks noRot="1" noChangeAspect="1"/>
          </p:cNvPicPr>
          <p:nvPr>
            <a:videoFile r:link="rId1"/>
          </p:nvPr>
        </p:nvPicPr>
        <p:blipFill>
          <a:blip r:embed="rId3"/>
          <a:stretch>
            <a:fillRect/>
          </a:stretch>
        </p:blipFill>
        <p:spPr>
          <a:xfrm>
            <a:off x="352425" y="1045233"/>
            <a:ext cx="8439150" cy="4767534"/>
          </a:xfrm>
          <a:prstGeom prst="rect">
            <a:avLst/>
          </a:prstGeom>
        </p:spPr>
      </p:pic>
    </p:spTree>
    <p:extLst>
      <p:ext uri="{BB962C8B-B14F-4D97-AF65-F5344CB8AC3E}">
        <p14:creationId xmlns:p14="http://schemas.microsoft.com/office/powerpoint/2010/main" val="269944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EDE756-5B61-4BCE-909C-4FF37CB53664}"/>
              </a:ext>
            </a:extLst>
          </p:cNvPr>
          <p:cNvSpPr>
            <a:spLocks noGrp="1"/>
          </p:cNvSpPr>
          <p:nvPr>
            <p:ph type="title"/>
          </p:nvPr>
        </p:nvSpPr>
        <p:spPr>
          <a:xfrm>
            <a:off x="127000" y="293398"/>
            <a:ext cx="4097527" cy="6500594"/>
          </a:xfrm>
        </p:spPr>
        <p:txBody>
          <a:bodyPr vert="horz" lIns="91440" tIns="45720" rIns="91440" bIns="45720" rtlCol="0" anchor="t">
            <a:normAutofit fontScale="90000"/>
          </a:bodyPr>
          <a:lstStyle/>
          <a:p>
            <a:pPr algn="ctr"/>
            <a:r>
              <a:rPr lang="en-US" sz="4200" dirty="0">
                <a:latin typeface="Amasis MT Pro Black"/>
              </a:rPr>
              <a:t> Bike the Bridges Ride Director &amp; </a:t>
            </a:r>
            <a:r>
              <a:rPr lang="en-US" sz="3600" dirty="0">
                <a:latin typeface="Amasis MT Pro Black"/>
              </a:rPr>
              <a:t>Special Olympics Northern California Volunteer of the Year!</a:t>
            </a:r>
            <a:br>
              <a:rPr lang="en-US" sz="3600" dirty="0">
                <a:latin typeface="Amasis MT Pro Black"/>
                <a:cs typeface="Calibri Light"/>
              </a:rPr>
            </a:br>
            <a:br>
              <a:rPr lang="en-US" sz="2700" dirty="0">
                <a:cs typeface="Calibri Light"/>
              </a:rPr>
            </a:br>
            <a:r>
              <a:rPr lang="en-US" sz="3200" dirty="0">
                <a:latin typeface="Amasis MT Pro Black"/>
                <a:cs typeface="Calibri Light"/>
              </a:rPr>
              <a:t>Money Raised: </a:t>
            </a:r>
            <a:br>
              <a:rPr lang="en-US" sz="3200" dirty="0">
                <a:latin typeface="Amasis MT Pro Black"/>
                <a:cs typeface="Calibri Light"/>
              </a:rPr>
            </a:br>
            <a:r>
              <a:rPr lang="en-US" sz="3200" dirty="0">
                <a:latin typeface="Amasis MT Pro Black"/>
                <a:cs typeface="Calibri Light"/>
              </a:rPr>
              <a:t>2022: </a:t>
            </a:r>
            <a:r>
              <a:rPr lang="en-US" sz="3200" dirty="0">
                <a:solidFill>
                  <a:schemeClr val="accent1">
                    <a:lumMod val="75000"/>
                  </a:schemeClr>
                </a:solidFill>
                <a:latin typeface="Amasis MT Pro Black"/>
                <a:cs typeface="Calibri Light"/>
              </a:rPr>
              <a:t>$167,000</a:t>
            </a:r>
            <a:br>
              <a:rPr lang="en-US" sz="3200" dirty="0">
                <a:latin typeface="Amasis MT Pro Black"/>
                <a:cs typeface="Calibri Light"/>
              </a:rPr>
            </a:br>
            <a:r>
              <a:rPr lang="en-US" sz="3200" dirty="0">
                <a:latin typeface="Amasis MT Pro Black"/>
                <a:cs typeface="Calibri Light"/>
              </a:rPr>
              <a:t>2023: </a:t>
            </a:r>
            <a:r>
              <a:rPr lang="en-US" sz="3200" dirty="0">
                <a:solidFill>
                  <a:schemeClr val="accent1">
                    <a:lumMod val="75000"/>
                  </a:schemeClr>
                </a:solidFill>
                <a:latin typeface="Amasis MT Pro Black"/>
                <a:cs typeface="Calibri Light"/>
              </a:rPr>
              <a:t>$187,000</a:t>
            </a:r>
            <a:br>
              <a:rPr lang="en-US" sz="3200" dirty="0">
                <a:latin typeface="Amasis MT Pro Black"/>
                <a:cs typeface="Calibri Light"/>
              </a:rPr>
            </a:br>
            <a:r>
              <a:rPr lang="en-US" sz="3200" dirty="0">
                <a:latin typeface="Amasis MT Pro Black"/>
                <a:cs typeface="Calibri Light"/>
              </a:rPr>
              <a:t>for Special Olympics Northern California </a:t>
            </a:r>
            <a:br>
              <a:rPr lang="en-US" sz="3200" dirty="0">
                <a:latin typeface="Amasis MT Pro Black"/>
              </a:rPr>
            </a:br>
            <a:r>
              <a:rPr lang="en-US" sz="3200" dirty="0">
                <a:latin typeface="Amasis MT Pro Black"/>
              </a:rPr>
              <a:t> </a:t>
            </a:r>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2502" y="-3"/>
            <a:ext cx="3051498"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2502" y="-3"/>
            <a:ext cx="2708597"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1305" y="401193"/>
            <a:ext cx="3853890" cy="3051499"/>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6ECF36B-DEC9-FF71-C494-2A7CD71F8B92}"/>
              </a:ext>
            </a:extLst>
          </p:cNvPr>
          <p:cNvPicPr>
            <a:picLocks noChangeAspect="1"/>
          </p:cNvPicPr>
          <p:nvPr/>
        </p:nvPicPr>
        <p:blipFill rotWithShape="1">
          <a:blip r:embed="rId3"/>
          <a:srcRect l="5278" t="4198" r="8056" b="6790"/>
          <a:stretch/>
        </p:blipFill>
        <p:spPr>
          <a:xfrm>
            <a:off x="4149410" y="1756138"/>
            <a:ext cx="4343400" cy="3345717"/>
          </a:xfrm>
          <a:prstGeom prst="rect">
            <a:avLst/>
          </a:prstGeom>
        </p:spPr>
      </p:pic>
    </p:spTree>
    <p:extLst>
      <p:ext uri="{BB962C8B-B14F-4D97-AF65-F5344CB8AC3E}">
        <p14:creationId xmlns:p14="http://schemas.microsoft.com/office/powerpoint/2010/main" val="1404541664"/>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CDAD6-9B32-408C-BC4C-B6EDB9850481}"/>
              </a:ext>
            </a:extLst>
          </p:cNvPr>
          <p:cNvSpPr>
            <a:spLocks noGrp="1"/>
          </p:cNvSpPr>
          <p:nvPr>
            <p:ph type="title"/>
          </p:nvPr>
        </p:nvSpPr>
        <p:spPr/>
        <p:txBody>
          <a:bodyPr/>
          <a:lstStyle/>
          <a:p>
            <a:pPr algn="ctr"/>
            <a:r>
              <a:rPr lang="en-US" dirty="0">
                <a:solidFill>
                  <a:schemeClr val="bg1">
                    <a:lumMod val="95000"/>
                  </a:schemeClr>
                </a:solidFill>
                <a:latin typeface="Amasis MT Pro Black"/>
              </a:rPr>
              <a:t>2023 Torch Run </a:t>
            </a:r>
            <a:br>
              <a:rPr lang="en-US" dirty="0">
                <a:solidFill>
                  <a:schemeClr val="bg1">
                    <a:lumMod val="95000"/>
                  </a:schemeClr>
                </a:solidFill>
                <a:latin typeface="Amasis MT Pro Black"/>
              </a:rPr>
            </a:br>
            <a:r>
              <a:rPr lang="en-US" dirty="0">
                <a:solidFill>
                  <a:schemeClr val="bg1">
                    <a:lumMod val="95000"/>
                  </a:schemeClr>
                </a:solidFill>
                <a:latin typeface="Amasis MT Pro Black"/>
              </a:rPr>
              <a:t>&amp; Polar Plunge</a:t>
            </a:r>
            <a:endParaRPr lang="en-US" dirty="0">
              <a:solidFill>
                <a:schemeClr val="bg1">
                  <a:lumMod val="95000"/>
                </a:schemeClr>
              </a:solidFill>
              <a:cs typeface="Calibri Light" panose="020F0302020204030204"/>
            </a:endParaRPr>
          </a:p>
        </p:txBody>
      </p:sp>
      <p:sp>
        <p:nvSpPr>
          <p:cNvPr id="8" name="Rectangle 7">
            <a:extLst>
              <a:ext uri="{FF2B5EF4-FFF2-40B4-BE49-F238E27FC236}">
                <a16:creationId xmlns:a16="http://schemas.microsoft.com/office/drawing/2014/main" id="{FD40EC01-D0FD-463C-97A9-25356A681181}"/>
              </a:ext>
            </a:extLst>
          </p:cNvPr>
          <p:cNvSpPr/>
          <p:nvPr/>
        </p:nvSpPr>
        <p:spPr>
          <a:xfrm flipV="1">
            <a:off x="733596" y="1806922"/>
            <a:ext cx="7569708" cy="89916"/>
          </a:xfrm>
          <a:prstGeom prst="rect">
            <a:avLst/>
          </a:prstGeom>
          <a:solidFill>
            <a:srgbClr val="180C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in colorful wigs and shirts standing in front of a white sign&#10;&#10;Description automatically generated">
            <a:extLst>
              <a:ext uri="{FF2B5EF4-FFF2-40B4-BE49-F238E27FC236}">
                <a16:creationId xmlns:a16="http://schemas.microsoft.com/office/drawing/2014/main" id="{365AB8E7-7C7B-F71D-4480-062735B8B2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29" t="13655" r="19260" b="6618"/>
          <a:stretch/>
        </p:blipFill>
        <p:spPr>
          <a:xfrm>
            <a:off x="4401328" y="3191933"/>
            <a:ext cx="4547752" cy="3434173"/>
          </a:xfrm>
          <a:prstGeom prst="rect">
            <a:avLst/>
          </a:prstGeom>
        </p:spPr>
      </p:pic>
      <p:pic>
        <p:nvPicPr>
          <p:cNvPr id="9" name="Content Placeholder 8" descr="A group of people holding torches&#10;&#10;Description automatically generated">
            <a:extLst>
              <a:ext uri="{FF2B5EF4-FFF2-40B4-BE49-F238E27FC236}">
                <a16:creationId xmlns:a16="http://schemas.microsoft.com/office/drawing/2014/main" id="{71DA7BB1-1367-D628-4A05-56C32A35FA69}"/>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7868" y="2192867"/>
            <a:ext cx="4662619" cy="3496964"/>
          </a:xfrm>
        </p:spPr>
      </p:pic>
    </p:spTree>
    <p:extLst>
      <p:ext uri="{BB962C8B-B14F-4D97-AF65-F5344CB8AC3E}">
        <p14:creationId xmlns:p14="http://schemas.microsoft.com/office/powerpoint/2010/main" val="383796218"/>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60" y="526178"/>
            <a:ext cx="3276451" cy="719712"/>
          </a:xfrm>
        </p:spPr>
        <p:txBody>
          <a:bodyPr anchor="b">
            <a:normAutofit fontScale="90000"/>
          </a:bodyPr>
          <a:lstStyle/>
          <a:p>
            <a:br>
              <a:rPr lang="en-US" sz="4700"/>
            </a:br>
            <a:br>
              <a:rPr lang="en-US" sz="4700"/>
            </a:br>
            <a:br>
              <a:rPr lang="en-US" sz="4700"/>
            </a:br>
            <a:r>
              <a:rPr lang="en-US" sz="4700">
                <a:solidFill>
                  <a:schemeClr val="bg1"/>
                </a:solidFill>
                <a:latin typeface="Amasis MT Pro Black"/>
              </a:rPr>
              <a:t>  Staffing</a:t>
            </a:r>
            <a:endParaRPr lang="en-US">
              <a:solidFill>
                <a:schemeClr val="bg1"/>
              </a:solidFill>
              <a:latin typeface="Amasis MT Pro Black"/>
            </a:endParaRPr>
          </a:p>
        </p:txBody>
      </p:sp>
      <p:sp>
        <p:nvSpPr>
          <p:cNvPr id="3" name="Content Placeholder 2"/>
          <p:cNvSpPr>
            <a:spLocks noGrp="1"/>
          </p:cNvSpPr>
          <p:nvPr>
            <p:ph idx="1"/>
          </p:nvPr>
        </p:nvSpPr>
        <p:spPr>
          <a:xfrm>
            <a:off x="321156" y="1689956"/>
            <a:ext cx="3674772" cy="5023961"/>
          </a:xfrm>
        </p:spPr>
        <p:txBody>
          <a:bodyPr vert="horz" lIns="91440" tIns="45720" rIns="91440" bIns="45720" rtlCol="0" anchor="t">
            <a:normAutofit fontScale="92500"/>
          </a:bodyPr>
          <a:lstStyle/>
          <a:p>
            <a:pPr>
              <a:spcBef>
                <a:spcPts val="0"/>
              </a:spcBef>
              <a:spcAft>
                <a:spcPts val="1800"/>
              </a:spcAft>
              <a:buNone/>
            </a:pPr>
            <a:r>
              <a:rPr lang="en-US" sz="1900" dirty="0">
                <a:solidFill>
                  <a:schemeClr val="bg1">
                    <a:lumMod val="95000"/>
                  </a:schemeClr>
                </a:solidFill>
                <a:latin typeface="Amasis MT Pro Black"/>
              </a:rPr>
              <a:t>As of January 2023</a:t>
            </a:r>
            <a:endParaRPr lang="en-US" dirty="0">
              <a:solidFill>
                <a:schemeClr val="bg1">
                  <a:lumMod val="95000"/>
                </a:schemeClr>
              </a:solidFill>
            </a:endParaRPr>
          </a:p>
          <a:p>
            <a:pPr marL="0" indent="0">
              <a:buNone/>
            </a:pPr>
            <a:r>
              <a:rPr lang="en-US" sz="1800" dirty="0">
                <a:solidFill>
                  <a:schemeClr val="bg1"/>
                </a:solidFill>
                <a:latin typeface="Amasis MT Pro"/>
                <a:ea typeface="+mn-lt"/>
                <a:cs typeface="+mn-lt"/>
              </a:rPr>
              <a:t>Allocated sworn numbers: 30</a:t>
            </a:r>
          </a:p>
          <a:p>
            <a:pPr marL="0" indent="0">
              <a:buNone/>
            </a:pPr>
            <a:r>
              <a:rPr lang="en-US" sz="1800" dirty="0">
                <a:solidFill>
                  <a:srgbClr val="FFFF00"/>
                </a:solidFill>
                <a:latin typeface="Amasis MT Pro"/>
                <a:ea typeface="+mn-lt"/>
                <a:cs typeface="+mn-lt"/>
              </a:rPr>
              <a:t>Current sworn numbers: 27 *</a:t>
            </a:r>
          </a:p>
          <a:p>
            <a:pPr marL="0" indent="0">
              <a:buNone/>
            </a:pPr>
            <a:r>
              <a:rPr lang="en-US" sz="1800" dirty="0">
                <a:solidFill>
                  <a:schemeClr val="bg1"/>
                </a:solidFill>
                <a:latin typeface="Amasis MT Pro"/>
                <a:ea typeface="+mn-lt"/>
                <a:cs typeface="+mn-lt"/>
              </a:rPr>
              <a:t>Allocated civilian numbers: 19.25</a:t>
            </a:r>
            <a:endParaRPr lang="en-US" sz="1800" dirty="0">
              <a:solidFill>
                <a:schemeClr val="bg1"/>
              </a:solidFill>
            </a:endParaRPr>
          </a:p>
          <a:p>
            <a:pPr>
              <a:buNone/>
            </a:pPr>
            <a:r>
              <a:rPr lang="en-US" sz="1800" dirty="0">
                <a:solidFill>
                  <a:srgbClr val="FFFF00"/>
                </a:solidFill>
                <a:latin typeface="Amasis MT Pro"/>
                <a:ea typeface="+mn-lt"/>
                <a:cs typeface="+mn-lt"/>
              </a:rPr>
              <a:t>Current civilian staffing: 19.25</a:t>
            </a:r>
          </a:p>
          <a:p>
            <a:pPr>
              <a:buNone/>
            </a:pPr>
            <a:endParaRPr lang="en-US" sz="1400" dirty="0">
              <a:solidFill>
                <a:schemeClr val="bg1"/>
              </a:solidFill>
              <a:latin typeface="Amasis MT Pro"/>
              <a:ea typeface="+mn-lt"/>
              <a:cs typeface="+mn-lt"/>
            </a:endParaRPr>
          </a:p>
          <a:p>
            <a:pPr>
              <a:spcBef>
                <a:spcPts val="0"/>
              </a:spcBef>
              <a:spcAft>
                <a:spcPts val="1800"/>
              </a:spcAft>
              <a:buNone/>
            </a:pPr>
            <a:r>
              <a:rPr lang="en-US" sz="1600" b="1" dirty="0">
                <a:solidFill>
                  <a:schemeClr val="bg1"/>
                </a:solidFill>
                <a:latin typeface="Amasis MT Pro"/>
                <a:ea typeface="+mn-lt"/>
                <a:cs typeface="+mn-lt"/>
              </a:rPr>
              <a:t>Recruitment updates on the positions in the process:</a:t>
            </a:r>
            <a:endParaRPr lang="en-US" sz="1600" b="1" dirty="0">
              <a:solidFill>
                <a:schemeClr val="bg1"/>
              </a:solidFill>
              <a:latin typeface="Amasis MT Pro"/>
            </a:endParaRPr>
          </a:p>
          <a:p>
            <a:pPr>
              <a:spcBef>
                <a:spcPts val="0"/>
              </a:spcBef>
              <a:spcAft>
                <a:spcPts val="1800"/>
              </a:spcAft>
            </a:pPr>
            <a:r>
              <a:rPr lang="en-US" sz="1600" dirty="0">
                <a:solidFill>
                  <a:schemeClr val="bg1">
                    <a:lumMod val="95000"/>
                  </a:schemeClr>
                </a:solidFill>
                <a:latin typeface="Amasis MT Pro"/>
                <a:cs typeface="Calibri"/>
              </a:rPr>
              <a:t>* Two (2) Police Officer Trainees in police academy – Graduation May 2023</a:t>
            </a:r>
          </a:p>
          <a:p>
            <a:pPr>
              <a:spcBef>
                <a:spcPts val="0"/>
              </a:spcBef>
              <a:spcAft>
                <a:spcPts val="1800"/>
              </a:spcAft>
            </a:pPr>
            <a:r>
              <a:rPr lang="en-US" sz="1600" dirty="0">
                <a:solidFill>
                  <a:schemeClr val="bg1">
                    <a:lumMod val="95000"/>
                  </a:schemeClr>
                </a:solidFill>
                <a:latin typeface="Amasis MT Pro"/>
                <a:cs typeface="Calibri"/>
              </a:rPr>
              <a:t>Open recruitment for Lateral Officer</a:t>
            </a:r>
          </a:p>
          <a:p>
            <a:pPr>
              <a:spcBef>
                <a:spcPts val="0"/>
              </a:spcBef>
              <a:spcAft>
                <a:spcPts val="1800"/>
              </a:spcAft>
            </a:pPr>
            <a:r>
              <a:rPr lang="en-US" sz="1600" dirty="0">
                <a:solidFill>
                  <a:schemeClr val="bg1">
                    <a:lumMod val="95000"/>
                  </a:schemeClr>
                </a:solidFill>
                <a:latin typeface="Amasis MT Pro"/>
                <a:cs typeface="Calibri"/>
              </a:rPr>
              <a:t>Newly hired Community Service Officer </a:t>
            </a:r>
          </a:p>
          <a:p>
            <a:pPr>
              <a:spcBef>
                <a:spcPts val="0"/>
              </a:spcBef>
              <a:spcAft>
                <a:spcPts val="1800"/>
              </a:spcAft>
            </a:pPr>
            <a:r>
              <a:rPr lang="en-US" sz="1600" dirty="0">
                <a:solidFill>
                  <a:schemeClr val="bg1">
                    <a:lumMod val="95000"/>
                  </a:schemeClr>
                </a:solidFill>
                <a:latin typeface="Amasis MT Pro"/>
                <a:cs typeface="Calibri"/>
              </a:rPr>
              <a:t>Opening recruitment (internal/external) for Police Sergeant in March</a:t>
            </a:r>
          </a:p>
        </p:txBody>
      </p:sp>
      <p:pic>
        <p:nvPicPr>
          <p:cNvPr id="1026" name="Picture 2" descr="officer post.jpg"/>
          <p:cNvPicPr>
            <a:picLocks noChangeAspect="1" noChangeArrowheads="1"/>
          </p:cNvPicPr>
          <p:nvPr/>
        </p:nvPicPr>
        <p:blipFill rotWithShape="1">
          <a:blip r:embed="rId3"/>
          <a:srcRect t="4676" b="1276"/>
          <a:stretch/>
        </p:blipFill>
        <p:spPr bwMode="auto">
          <a:xfrm>
            <a:off x="4111792"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angle 4">
            <a:extLst>
              <a:ext uri="{FF2B5EF4-FFF2-40B4-BE49-F238E27FC236}">
                <a16:creationId xmlns:a16="http://schemas.microsoft.com/office/drawing/2014/main" id="{E2E8C20A-A01F-481C-8A52-920A9A127A4D}"/>
              </a:ext>
            </a:extLst>
          </p:cNvPr>
          <p:cNvSpPr/>
          <p:nvPr/>
        </p:nvSpPr>
        <p:spPr>
          <a:xfrm>
            <a:off x="601815" y="1370968"/>
            <a:ext cx="2750820" cy="129540"/>
          </a:xfrm>
          <a:prstGeom prst="rect">
            <a:avLst/>
          </a:prstGeom>
          <a:solidFill>
            <a:srgbClr val="180C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3">
            <a:extLst>
              <a:ext uri="{FF2B5EF4-FFF2-40B4-BE49-F238E27FC236}">
                <a16:creationId xmlns:a16="http://schemas.microsoft.com/office/drawing/2014/main" id="{35C956CA-A8FB-4F91-A258-FBE459CD9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descr="Screenshot 2021-10-15 110225.png">
            <a:extLst>
              <a:ext uri="{FF2B5EF4-FFF2-40B4-BE49-F238E27FC236}">
                <a16:creationId xmlns:a16="http://schemas.microsoft.com/office/drawing/2014/main" id="{947F64A4-6E54-4CC0-A650-DE43E505CE18}"/>
              </a:ext>
            </a:extLst>
          </p:cNvPr>
          <p:cNvPicPr>
            <a:picLocks noChangeAspect="1"/>
          </p:cNvPicPr>
          <p:nvPr/>
        </p:nvPicPr>
        <p:blipFill rotWithShape="1">
          <a:blip r:embed="rId2"/>
          <a:srcRect l="8484" r="16617" b="2"/>
          <a:stretch/>
        </p:blipFill>
        <p:spPr>
          <a:xfrm>
            <a:off x="4159917" y="2233342"/>
            <a:ext cx="4984081" cy="4466657"/>
          </a:xfrm>
          <a:prstGeom prst="rect">
            <a:avLst/>
          </a:prstGeom>
        </p:spPr>
      </p:pic>
      <p:sp>
        <p:nvSpPr>
          <p:cNvPr id="62" name="Rectangle 65">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2" descr="Screenshot 2021-10-15 110114.png">
            <a:extLst>
              <a:ext uri="{FF2B5EF4-FFF2-40B4-BE49-F238E27FC236}">
                <a16:creationId xmlns:a16="http://schemas.microsoft.com/office/drawing/2014/main" id="{82208D26-8557-49B8-AA7D-2545D4932DD9}"/>
              </a:ext>
            </a:extLst>
          </p:cNvPr>
          <p:cNvPicPr>
            <a:picLocks noGrp="1" noChangeAspect="1"/>
          </p:cNvPicPr>
          <p:nvPr>
            <p:ph sz="half" idx="2"/>
          </p:nvPr>
        </p:nvPicPr>
        <p:blipFill rotWithShape="1">
          <a:blip r:embed="rId3"/>
          <a:srcRect l="739" r="-7" b="-7"/>
          <a:stretch/>
        </p:blipFill>
        <p:spPr>
          <a:xfrm>
            <a:off x="4159918" y="-1"/>
            <a:ext cx="4984081" cy="2391331"/>
          </a:xfrm>
          <a:prstGeom prst="rect">
            <a:avLst/>
          </a:prstGeom>
        </p:spPr>
      </p:pic>
      <p:sp>
        <p:nvSpPr>
          <p:cNvPr id="2" name="Title 1">
            <a:extLst>
              <a:ext uri="{FF2B5EF4-FFF2-40B4-BE49-F238E27FC236}">
                <a16:creationId xmlns:a16="http://schemas.microsoft.com/office/drawing/2014/main" id="{06983CBE-E520-4C0F-A941-70E9BFA01287}"/>
              </a:ext>
            </a:extLst>
          </p:cNvPr>
          <p:cNvSpPr>
            <a:spLocks noGrp="1"/>
          </p:cNvSpPr>
          <p:nvPr>
            <p:ph type="title"/>
          </p:nvPr>
        </p:nvSpPr>
        <p:spPr>
          <a:xfrm>
            <a:off x="812390" y="729290"/>
            <a:ext cx="3481223" cy="1466455"/>
          </a:xfrm>
        </p:spPr>
        <p:txBody>
          <a:bodyPr vert="horz" lIns="91440" tIns="45720" rIns="91440" bIns="45720" rtlCol="0" anchor="b">
            <a:normAutofit fontScale="90000"/>
          </a:bodyPr>
          <a:lstStyle/>
          <a:p>
            <a:r>
              <a:rPr lang="en-US" b="1" kern="1200" dirty="0">
                <a:solidFill>
                  <a:schemeClr val="bg1"/>
                </a:solidFill>
                <a:latin typeface="Amasis MT Pro"/>
              </a:rPr>
              <a:t>Emerging Technology &amp; Training</a:t>
            </a:r>
            <a:r>
              <a:rPr lang="en-US" b="1" kern="1200" dirty="0">
                <a:solidFill>
                  <a:schemeClr val="bg1"/>
                </a:solidFill>
                <a:latin typeface="+mj-lt"/>
                <a:ea typeface="+mj-ea"/>
                <a:cs typeface="+mj-cs"/>
              </a:rPr>
              <a:t> </a:t>
            </a:r>
            <a:endParaRPr lang="en-US" b="1" kern="1200" dirty="0">
              <a:solidFill>
                <a:schemeClr val="bg1"/>
              </a:solidFill>
              <a:latin typeface="+mj-lt"/>
              <a:cs typeface="Calibri Light"/>
            </a:endParaRPr>
          </a:p>
        </p:txBody>
      </p:sp>
      <p:cxnSp>
        <p:nvCxnSpPr>
          <p:cNvPr id="63" name="Straight Connector 67">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90751" y="2397906"/>
            <a:ext cx="82532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Content Placeholder 15">
            <a:extLst>
              <a:ext uri="{FF2B5EF4-FFF2-40B4-BE49-F238E27FC236}">
                <a16:creationId xmlns:a16="http://schemas.microsoft.com/office/drawing/2014/main" id="{50F78AF3-D3A6-4217-9BC7-3993803AC05B}"/>
              </a:ext>
            </a:extLst>
          </p:cNvPr>
          <p:cNvSpPr>
            <a:spLocks noGrp="1"/>
          </p:cNvSpPr>
          <p:nvPr>
            <p:ph sz="half" idx="1"/>
          </p:nvPr>
        </p:nvSpPr>
        <p:spPr>
          <a:xfrm>
            <a:off x="406739" y="2555894"/>
            <a:ext cx="4165261" cy="4181702"/>
          </a:xfrm>
        </p:spPr>
        <p:txBody>
          <a:bodyPr vert="horz" lIns="91440" tIns="45720" rIns="91440" bIns="45720" rtlCol="0" anchor="t">
            <a:normAutofit/>
          </a:bodyPr>
          <a:lstStyle/>
          <a:p>
            <a:r>
              <a:rPr lang="en-US" sz="1700" dirty="0" err="1">
                <a:solidFill>
                  <a:schemeClr val="bg1"/>
                </a:solidFill>
                <a:latin typeface="Amasis MT Pro"/>
              </a:rPr>
              <a:t>PowerEngage</a:t>
            </a:r>
            <a:r>
              <a:rPr lang="en-US" sz="1700" dirty="0">
                <a:solidFill>
                  <a:schemeClr val="bg1"/>
                </a:solidFill>
                <a:latin typeface="Amasis MT Pro"/>
              </a:rPr>
              <a:t> (</a:t>
            </a:r>
            <a:r>
              <a:rPr lang="en-US" sz="1700" dirty="0" err="1">
                <a:solidFill>
                  <a:schemeClr val="bg1"/>
                </a:solidFill>
                <a:latin typeface="Amasis MT Pro"/>
              </a:rPr>
              <a:t>CueHit</a:t>
            </a:r>
            <a:r>
              <a:rPr lang="en-US" sz="1700" dirty="0">
                <a:solidFill>
                  <a:schemeClr val="bg1"/>
                </a:solidFill>
                <a:latin typeface="Amasis MT Pro"/>
              </a:rPr>
              <a:t>)</a:t>
            </a:r>
          </a:p>
          <a:p>
            <a:pPr lvl="1"/>
            <a:r>
              <a:rPr lang="en-US" sz="1700" dirty="0">
                <a:solidFill>
                  <a:schemeClr val="bg1"/>
                </a:solidFill>
                <a:latin typeface="Amasis MT Pro"/>
              </a:rPr>
              <a:t>Real-time community feedback</a:t>
            </a:r>
          </a:p>
          <a:p>
            <a:r>
              <a:rPr lang="en-US" sz="1700" dirty="0">
                <a:solidFill>
                  <a:schemeClr val="bg1"/>
                </a:solidFill>
                <a:latin typeface="Amasis MT Pro"/>
              </a:rPr>
              <a:t>RIMS CAD RMS</a:t>
            </a:r>
            <a:endParaRPr lang="en-US" sz="1300" dirty="0">
              <a:solidFill>
                <a:schemeClr val="bg1"/>
              </a:solidFill>
              <a:latin typeface="Amasis MT Pro"/>
            </a:endParaRPr>
          </a:p>
          <a:p>
            <a:pPr lvl="1"/>
            <a:r>
              <a:rPr lang="en-US" sz="1700" dirty="0">
                <a:solidFill>
                  <a:schemeClr val="bg1"/>
                </a:solidFill>
                <a:latin typeface="Amasis MT Pro"/>
              </a:rPr>
              <a:t>Collaborative and integrated dispatch and records management</a:t>
            </a:r>
          </a:p>
          <a:p>
            <a:pPr lvl="1"/>
            <a:r>
              <a:rPr lang="en-US" sz="1700" dirty="0">
                <a:solidFill>
                  <a:schemeClr val="bg1"/>
                </a:solidFill>
                <a:latin typeface="Amasis MT Pro"/>
              </a:rPr>
              <a:t>Real-time response mapping</a:t>
            </a:r>
          </a:p>
          <a:p>
            <a:r>
              <a:rPr lang="en-US" sz="1700" dirty="0" err="1">
                <a:solidFill>
                  <a:schemeClr val="bg1"/>
                </a:solidFill>
                <a:latin typeface="Amasis MT Pro"/>
              </a:rPr>
              <a:t>PoliceOne</a:t>
            </a:r>
            <a:r>
              <a:rPr lang="en-US" sz="1700" dirty="0">
                <a:solidFill>
                  <a:schemeClr val="bg1"/>
                </a:solidFill>
                <a:latin typeface="Amasis MT Pro"/>
              </a:rPr>
              <a:t> Academy &amp; LEXIPOL </a:t>
            </a:r>
            <a:r>
              <a:rPr lang="en-US" sz="1700" dirty="0" err="1">
                <a:solidFill>
                  <a:schemeClr val="bg1"/>
                </a:solidFill>
                <a:latin typeface="Amasis MT Pro"/>
              </a:rPr>
              <a:t>DTBs</a:t>
            </a:r>
            <a:endParaRPr lang="en-US" sz="1700" dirty="0">
              <a:solidFill>
                <a:schemeClr val="bg1"/>
              </a:solidFill>
              <a:latin typeface="Amasis MT Pro"/>
            </a:endParaRPr>
          </a:p>
          <a:p>
            <a:pPr lvl="1"/>
            <a:r>
              <a:rPr lang="en-US" sz="1700" dirty="0">
                <a:solidFill>
                  <a:schemeClr val="bg1"/>
                </a:solidFill>
                <a:latin typeface="Amasis MT Pro"/>
              </a:rPr>
              <a:t>CA POST Complaint</a:t>
            </a:r>
          </a:p>
          <a:p>
            <a:pPr lvl="1"/>
            <a:r>
              <a:rPr lang="en-US" sz="1700" dirty="0">
                <a:solidFill>
                  <a:schemeClr val="bg1"/>
                </a:solidFill>
                <a:latin typeface="Amasis MT Pro"/>
              </a:rPr>
              <a:t>Multi-media solution-based training</a:t>
            </a:r>
          </a:p>
          <a:p>
            <a:pPr lvl="1"/>
            <a:r>
              <a:rPr lang="en-US" sz="1700" dirty="0">
                <a:solidFill>
                  <a:schemeClr val="bg1"/>
                </a:solidFill>
                <a:latin typeface="Amasis MT Pro"/>
              </a:rPr>
              <a:t>Customizable to community and department needs</a:t>
            </a:r>
          </a:p>
          <a:p>
            <a:pPr lvl="1"/>
            <a:r>
              <a:rPr lang="en-US" sz="1700" dirty="0">
                <a:solidFill>
                  <a:schemeClr val="bg1"/>
                </a:solidFill>
                <a:latin typeface="Amasis MT Pro"/>
              </a:rPr>
              <a:t>Risk mitigation through monthly policy review	</a:t>
            </a:r>
          </a:p>
          <a:p>
            <a:pPr lvl="1"/>
            <a:endParaRPr lang="en-US" sz="1300" dirty="0">
              <a:solidFill>
                <a:schemeClr val="bg1"/>
              </a:solidFill>
              <a:latin typeface="Amasis MT Pro"/>
            </a:endParaRPr>
          </a:p>
          <a:p>
            <a:pPr lvl="1"/>
            <a:endParaRPr lang="en-US" sz="1700" dirty="0">
              <a:solidFill>
                <a:schemeClr val="bg1"/>
              </a:solidFill>
              <a:latin typeface="Amasis MT Pro"/>
            </a:endParaRPr>
          </a:p>
          <a:p>
            <a:pPr lvl="1"/>
            <a:endParaRPr lang="en-US" sz="1700" dirty="0">
              <a:solidFill>
                <a:schemeClr val="bg1"/>
              </a:solidFill>
            </a:endParaRPr>
          </a:p>
        </p:txBody>
      </p:sp>
    </p:spTree>
    <p:extLst>
      <p:ext uri="{BB962C8B-B14F-4D97-AF65-F5344CB8AC3E}">
        <p14:creationId xmlns:p14="http://schemas.microsoft.com/office/powerpoint/2010/main" val="3799852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11DDCE8-6A93-4F70-BC7D-C96B51F11570}"/>
              </a:ext>
            </a:extLst>
          </p:cNvPr>
          <p:cNvSpPr>
            <a:spLocks noGrp="1"/>
          </p:cNvSpPr>
          <p:nvPr>
            <p:ph type="title"/>
          </p:nvPr>
        </p:nvSpPr>
        <p:spPr>
          <a:xfrm>
            <a:off x="202422" y="2163602"/>
            <a:ext cx="2882997" cy="3071906"/>
          </a:xfrm>
        </p:spPr>
        <p:txBody>
          <a:bodyPr vert="horz" lIns="91440" tIns="45720" rIns="91440" bIns="45720" rtlCol="0" anchor="t">
            <a:normAutofit/>
          </a:bodyPr>
          <a:lstStyle/>
          <a:p>
            <a:r>
              <a:rPr lang="en-US" sz="2700" kern="1200" dirty="0">
                <a:solidFill>
                  <a:srgbClr val="FFFFFF"/>
                </a:solidFill>
                <a:latin typeface="Amasis MT Pro Black"/>
              </a:rPr>
              <a:t>Pinole Police</a:t>
            </a:r>
            <a:br>
              <a:rPr lang="en-US" sz="2700" kern="1200" dirty="0">
                <a:latin typeface="Amasis MT Pro Black"/>
              </a:rPr>
            </a:br>
            <a:r>
              <a:rPr lang="en-US" sz="2700" kern="1200" dirty="0">
                <a:solidFill>
                  <a:srgbClr val="FFFFFF"/>
                </a:solidFill>
                <a:latin typeface="Amasis MT Pro Black"/>
              </a:rPr>
              <a:t>Department’s</a:t>
            </a:r>
            <a:br>
              <a:rPr lang="en-US" sz="2700" kern="1200" dirty="0">
                <a:latin typeface="Amasis MT Pro Black"/>
              </a:rPr>
            </a:br>
            <a:r>
              <a:rPr lang="en-US" sz="2700" kern="1200" dirty="0" err="1">
                <a:solidFill>
                  <a:srgbClr val="FFFFFF"/>
                </a:solidFill>
                <a:latin typeface="Amasis MT Pro Black"/>
              </a:rPr>
              <a:t>PowerEngage</a:t>
            </a:r>
            <a:r>
              <a:rPr lang="en-US" sz="2700" kern="1200" dirty="0">
                <a:solidFill>
                  <a:srgbClr val="FFFFFF"/>
                </a:solidFill>
                <a:latin typeface="Amasis MT Pro Black"/>
              </a:rPr>
              <a:t> (</a:t>
            </a:r>
            <a:r>
              <a:rPr lang="en-US" sz="2700" kern="1200" dirty="0" err="1">
                <a:solidFill>
                  <a:srgbClr val="FFFFFF"/>
                </a:solidFill>
                <a:latin typeface="Amasis MT Pro Black"/>
              </a:rPr>
              <a:t>CueHit</a:t>
            </a:r>
            <a:r>
              <a:rPr lang="en-US" sz="2700" kern="1200" dirty="0">
                <a:solidFill>
                  <a:srgbClr val="FFFFFF"/>
                </a:solidFill>
                <a:latin typeface="Amasis MT Pro Black"/>
              </a:rPr>
              <a:t>)</a:t>
            </a:r>
            <a:endParaRPr lang="en-US" sz="2700" kern="1200" dirty="0">
              <a:solidFill>
                <a:srgbClr val="FFFFFF"/>
              </a:solidFill>
              <a:latin typeface="+mj-lt"/>
              <a:ea typeface="+mj-ea"/>
              <a:cs typeface="+mj-cs"/>
            </a:endParaRPr>
          </a:p>
        </p:txBody>
      </p:sp>
      <p:pic>
        <p:nvPicPr>
          <p:cNvPr id="5" name="Picture 5">
            <a:hlinkClick r:id="" action="ppaction://media"/>
            <a:extLst>
              <a:ext uri="{FF2B5EF4-FFF2-40B4-BE49-F238E27FC236}">
                <a16:creationId xmlns:a16="http://schemas.microsoft.com/office/drawing/2014/main" id="{75A95ACD-5617-49B7-B3CC-4E8DED7E519C}"/>
              </a:ext>
            </a:extLst>
          </p:cNvPr>
          <p:cNvPicPr>
            <a:picLocks noGrp="1" noRot="1" noChangeAspect="1"/>
          </p:cNvPicPr>
          <p:nvPr>
            <p:ph type="pic" idx="1"/>
            <a:videoFile r:link="rId1"/>
          </p:nvPr>
        </p:nvPicPr>
        <p:blipFill rotWithShape="1">
          <a:blip r:embed="rId3"/>
          <a:stretch/>
        </p:blipFill>
        <p:spPr>
          <a:xfrm>
            <a:off x="3376821" y="1396758"/>
            <a:ext cx="5419311" cy="4064483"/>
          </a:xfrm>
          <a:prstGeom prst="rect">
            <a:avLst/>
          </a:prstGeom>
        </p:spPr>
      </p:pic>
    </p:spTree>
    <p:extLst>
      <p:ext uri="{BB962C8B-B14F-4D97-AF65-F5344CB8AC3E}">
        <p14:creationId xmlns:p14="http://schemas.microsoft.com/office/powerpoint/2010/main" val="1729838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11DDCE8-6A93-4F70-BC7D-C96B51F11570}"/>
              </a:ext>
            </a:extLst>
          </p:cNvPr>
          <p:cNvSpPr>
            <a:spLocks noGrp="1"/>
          </p:cNvSpPr>
          <p:nvPr>
            <p:ph type="title"/>
          </p:nvPr>
        </p:nvSpPr>
        <p:spPr>
          <a:xfrm>
            <a:off x="202422" y="2163602"/>
            <a:ext cx="2882997" cy="3071906"/>
          </a:xfrm>
        </p:spPr>
        <p:txBody>
          <a:bodyPr vert="horz" lIns="91440" tIns="45720" rIns="91440" bIns="45720" rtlCol="0" anchor="t">
            <a:normAutofit/>
          </a:bodyPr>
          <a:lstStyle/>
          <a:p>
            <a:r>
              <a:rPr lang="en-US" sz="2700" kern="1200" dirty="0">
                <a:solidFill>
                  <a:srgbClr val="FFFFFF"/>
                </a:solidFill>
                <a:latin typeface="Amasis MT Pro Black"/>
              </a:rPr>
              <a:t>Pinole Police</a:t>
            </a:r>
            <a:br>
              <a:rPr lang="en-US" sz="2700" kern="1200" dirty="0">
                <a:latin typeface="Amasis MT Pro Black"/>
              </a:rPr>
            </a:br>
            <a:r>
              <a:rPr lang="en-US" sz="2700" kern="1200" dirty="0">
                <a:solidFill>
                  <a:srgbClr val="FFFFFF"/>
                </a:solidFill>
                <a:latin typeface="Amasis MT Pro Black"/>
              </a:rPr>
              <a:t>Department’s</a:t>
            </a:r>
            <a:br>
              <a:rPr lang="en-US" sz="2700" kern="1200" dirty="0">
                <a:latin typeface="Amasis MT Pro Black"/>
              </a:rPr>
            </a:br>
            <a:r>
              <a:rPr lang="en-US" sz="2700" kern="1200" dirty="0" err="1">
                <a:solidFill>
                  <a:srgbClr val="FFFFFF"/>
                </a:solidFill>
                <a:latin typeface="Amasis MT Pro Black"/>
              </a:rPr>
              <a:t>PowerEngage</a:t>
            </a:r>
            <a:r>
              <a:rPr lang="en-US" sz="2700" kern="1200" dirty="0">
                <a:solidFill>
                  <a:srgbClr val="FFFFFF"/>
                </a:solidFill>
                <a:latin typeface="Amasis MT Pro Black"/>
              </a:rPr>
              <a:t> (</a:t>
            </a:r>
            <a:r>
              <a:rPr lang="en-US" sz="2700" kern="1200" dirty="0" err="1">
                <a:solidFill>
                  <a:srgbClr val="FFFFFF"/>
                </a:solidFill>
                <a:latin typeface="Amasis MT Pro Black"/>
              </a:rPr>
              <a:t>CueHit</a:t>
            </a:r>
            <a:r>
              <a:rPr lang="en-US" sz="2700" kern="1200" dirty="0">
                <a:solidFill>
                  <a:srgbClr val="FFFFFF"/>
                </a:solidFill>
                <a:latin typeface="Amasis MT Pro Black"/>
              </a:rPr>
              <a:t>)</a:t>
            </a:r>
            <a:endParaRPr lang="en-US" sz="2700" kern="1200" dirty="0">
              <a:solidFill>
                <a:srgbClr val="FFFFFF"/>
              </a:solidFill>
              <a:latin typeface="+mj-lt"/>
              <a:ea typeface="+mj-ea"/>
              <a:cs typeface="+mj-cs"/>
            </a:endParaRPr>
          </a:p>
        </p:txBody>
      </p:sp>
      <p:pic>
        <p:nvPicPr>
          <p:cNvPr id="7" name="Picture 6">
            <a:extLst>
              <a:ext uri="{FF2B5EF4-FFF2-40B4-BE49-F238E27FC236}">
                <a16:creationId xmlns:a16="http://schemas.microsoft.com/office/drawing/2014/main" id="{C4FC47DE-281F-8D20-C5FC-5B78236DE260}"/>
              </a:ext>
            </a:extLst>
          </p:cNvPr>
          <p:cNvPicPr>
            <a:picLocks noChangeAspect="1"/>
          </p:cNvPicPr>
          <p:nvPr/>
        </p:nvPicPr>
        <p:blipFill rotWithShape="1">
          <a:blip r:embed="rId2"/>
          <a:srcRect l="55279" t="55097" r="28655" b="17822"/>
          <a:stretch/>
        </p:blipFill>
        <p:spPr>
          <a:xfrm>
            <a:off x="3720041" y="3001328"/>
            <a:ext cx="4732867" cy="2243666"/>
          </a:xfrm>
          <a:prstGeom prst="rect">
            <a:avLst/>
          </a:prstGeom>
        </p:spPr>
      </p:pic>
      <p:sp>
        <p:nvSpPr>
          <p:cNvPr id="8" name="TextBox 7">
            <a:extLst>
              <a:ext uri="{FF2B5EF4-FFF2-40B4-BE49-F238E27FC236}">
                <a16:creationId xmlns:a16="http://schemas.microsoft.com/office/drawing/2014/main" id="{6320C708-0855-0637-B00C-5BC4F8E8EA87}"/>
              </a:ext>
            </a:extLst>
          </p:cNvPr>
          <p:cNvSpPr txBox="1"/>
          <p:nvPr/>
        </p:nvSpPr>
        <p:spPr>
          <a:xfrm>
            <a:off x="3232978" y="1879457"/>
            <a:ext cx="5688876" cy="830997"/>
          </a:xfrm>
          <a:prstGeom prst="rect">
            <a:avLst/>
          </a:prstGeom>
          <a:noFill/>
        </p:spPr>
        <p:txBody>
          <a:bodyPr wrap="square" rtlCol="0">
            <a:spAutoFit/>
          </a:bodyPr>
          <a:lstStyle/>
          <a:p>
            <a:pPr algn="ctr"/>
            <a:r>
              <a:rPr lang="en-US" sz="2800" dirty="0">
                <a:solidFill>
                  <a:schemeClr val="bg1"/>
                </a:solidFill>
                <a:latin typeface="Amasis MT Pro Black" panose="02040A04050005020304" pitchFamily="18" charset="0"/>
              </a:rPr>
              <a:t>Department Satisfaction Rate</a:t>
            </a:r>
          </a:p>
          <a:p>
            <a:pPr algn="ctr"/>
            <a:r>
              <a:rPr lang="en-US" sz="2000" dirty="0">
                <a:solidFill>
                  <a:schemeClr val="bg1"/>
                </a:solidFill>
                <a:latin typeface="Amasis MT Pro Medium" panose="02040604050005020304" pitchFamily="18" charset="0"/>
              </a:rPr>
              <a:t>(since inception July 2021 – Dec 2023)</a:t>
            </a:r>
          </a:p>
        </p:txBody>
      </p:sp>
    </p:spTree>
    <p:extLst>
      <p:ext uri="{BB962C8B-B14F-4D97-AF65-F5344CB8AC3E}">
        <p14:creationId xmlns:p14="http://schemas.microsoft.com/office/powerpoint/2010/main" val="712920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C668E6-7D50-E4F6-9FC0-301C734DB70D}"/>
              </a:ext>
            </a:extLst>
          </p:cNvPr>
          <p:cNvSpPr>
            <a:spLocks noGrp="1"/>
          </p:cNvSpPr>
          <p:nvPr>
            <p:ph sz="half" idx="1"/>
          </p:nvPr>
        </p:nvSpPr>
        <p:spPr>
          <a:xfrm>
            <a:off x="411690" y="3429000"/>
            <a:ext cx="8320617" cy="3762375"/>
          </a:xfrm>
        </p:spPr>
        <p:txBody>
          <a:bodyPr>
            <a:normAutofit/>
          </a:bodyPr>
          <a:lstStyle/>
          <a:p>
            <a:r>
              <a:rPr lang="en-US" b="1" dirty="0">
                <a:solidFill>
                  <a:schemeClr val="bg1"/>
                </a:solidFill>
                <a:latin typeface="Amasis MT Pro Medium" panose="02040604050005020304" pitchFamily="18" charset="0"/>
              </a:rPr>
              <a:t>AB2773: </a:t>
            </a:r>
            <a:r>
              <a:rPr lang="en-US" b="0" i="0" dirty="0">
                <a:solidFill>
                  <a:schemeClr val="bg1"/>
                </a:solidFill>
                <a:effectLst/>
                <a:latin typeface="Amasis MT Pro Medium" panose="02040604050005020304" pitchFamily="18" charset="0"/>
              </a:rPr>
              <a:t>Requires a peace officer making a traffic or pedestrian stop, to state the reason for the stop, unless the officer reasonably believes that withholding the reason for the stop is necessary to protect life or property from imminent threat. </a:t>
            </a:r>
            <a:endParaRPr lang="en-US" dirty="0">
              <a:solidFill>
                <a:schemeClr val="bg1"/>
              </a:solidFill>
              <a:latin typeface="Amasis MT Pro Medium" panose="02040604050005020304" pitchFamily="18" charset="0"/>
            </a:endParaRPr>
          </a:p>
        </p:txBody>
      </p:sp>
      <p:pic>
        <p:nvPicPr>
          <p:cNvPr id="7172" name="Picture 4" descr="Legislative Update | PBS">
            <a:extLst>
              <a:ext uri="{FF2B5EF4-FFF2-40B4-BE49-F238E27FC236}">
                <a16:creationId xmlns:a16="http://schemas.microsoft.com/office/drawing/2014/main" id="{0210BAD8-6263-AE56-66FE-4BEFCE47C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866" y="71967"/>
            <a:ext cx="6790267" cy="292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926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D6BC0-A418-4A0C-A846-3272BA1CA7D2}"/>
              </a:ext>
            </a:extLst>
          </p:cNvPr>
          <p:cNvSpPr>
            <a:spLocks noGrp="1"/>
          </p:cNvSpPr>
          <p:nvPr>
            <p:ph type="title"/>
          </p:nvPr>
        </p:nvSpPr>
        <p:spPr>
          <a:xfrm>
            <a:off x="5423471" y="66581"/>
            <a:ext cx="3954971" cy="1702952"/>
          </a:xfrm>
        </p:spPr>
        <p:txBody>
          <a:bodyPr vert="horz" lIns="91440" tIns="45720" rIns="91440" bIns="45720" rtlCol="0" anchor="ctr">
            <a:normAutofit/>
          </a:bodyPr>
          <a:lstStyle/>
          <a:p>
            <a:pPr algn="ctr"/>
            <a:r>
              <a:rPr lang="en-US" sz="3200" dirty="0">
                <a:latin typeface="Amasis MT Pro Black"/>
              </a:rPr>
              <a:t>Organizational Wellness Initiatives</a:t>
            </a:r>
            <a:r>
              <a:rPr lang="en-US" sz="3200" dirty="0"/>
              <a:t> </a:t>
            </a:r>
          </a:p>
        </p:txBody>
      </p:sp>
      <p:sp>
        <p:nvSpPr>
          <p:cNvPr id="133" name="Rectangle 135">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239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7">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051" y="438538"/>
            <a:ext cx="5032638" cy="6002060"/>
          </a:xfrm>
          <a:prstGeom prst="rect">
            <a:avLst/>
          </a:prstGeom>
          <a:solidFill>
            <a:schemeClr val="bg1">
              <a:alpha val="40000"/>
            </a:schemeClr>
          </a:solidFill>
          <a:ln w="6350" cap="flat" cmpd="sng" algn="ctr">
            <a:noFill/>
            <a:prstDash val="solid"/>
          </a:ln>
          <a:effectLst>
            <a:softEdge rad="0"/>
          </a:effectLst>
        </p:spPr>
        <p:txBody>
          <a:bodyPr/>
          <a:lstStyle/>
          <a:p>
            <a:endParaRPr lang="en-US"/>
          </a:p>
        </p:txBody>
      </p:sp>
      <p:sp>
        <p:nvSpPr>
          <p:cNvPr id="140" name="Rectangle 139">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13" y="650014"/>
            <a:ext cx="2525413"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4709" y="650014"/>
            <a:ext cx="2074319"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13" y="4088215"/>
            <a:ext cx="2525413"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4709" y="2947051"/>
            <a:ext cx="2074319"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May be an image of 2 people and text">
            <a:extLst>
              <a:ext uri="{FF2B5EF4-FFF2-40B4-BE49-F238E27FC236}">
                <a16:creationId xmlns:a16="http://schemas.microsoft.com/office/drawing/2014/main" id="{423EA1BB-4D87-6BE4-2C6C-8BF9452FC4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712" y="719666"/>
            <a:ext cx="2428347" cy="303106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1">
            <a:extLst>
              <a:ext uri="{FF2B5EF4-FFF2-40B4-BE49-F238E27FC236}">
                <a16:creationId xmlns:a16="http://schemas.microsoft.com/office/drawing/2014/main" id="{CC914758-AB06-2D7F-6618-DB5B346D10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6603" y="3069196"/>
            <a:ext cx="1950530" cy="2759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4ABBE44E-2D56-E4BE-389E-AF4B6653DC82}"/>
              </a:ext>
            </a:extLst>
          </p:cNvPr>
          <p:cNvPicPr>
            <a:picLocks noChangeAspect="1"/>
          </p:cNvPicPr>
          <p:nvPr/>
        </p:nvPicPr>
        <p:blipFill rotWithShape="1">
          <a:blip r:embed="rId4"/>
          <a:srcRect l="12302" r="8047"/>
          <a:stretch/>
        </p:blipFill>
        <p:spPr>
          <a:xfrm>
            <a:off x="529701" y="4476311"/>
            <a:ext cx="2428347" cy="1276455"/>
          </a:xfrm>
          <a:prstGeom prst="rect">
            <a:avLst/>
          </a:prstGeom>
        </p:spPr>
      </p:pic>
      <p:pic>
        <p:nvPicPr>
          <p:cNvPr id="4101" name="Picture 5" descr="May be an image of 4 people and text">
            <a:extLst>
              <a:ext uri="{FF2B5EF4-FFF2-40B4-BE49-F238E27FC236}">
                <a16:creationId xmlns:a16="http://schemas.microsoft.com/office/drawing/2014/main" id="{0806E484-5BB5-7D41-F02B-7068C543AE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2890" y="1769533"/>
            <a:ext cx="2898059" cy="217354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3AFF8901-E36E-EA0F-E23E-E6464E5C9FB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8738"/>
          <a:stretch/>
        </p:blipFill>
        <p:spPr bwMode="auto">
          <a:xfrm>
            <a:off x="3426479" y="709315"/>
            <a:ext cx="1441855" cy="201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roup of women standing in an office&#10;&#10;Description automatically generated">
            <a:extLst>
              <a:ext uri="{FF2B5EF4-FFF2-40B4-BE49-F238E27FC236}">
                <a16:creationId xmlns:a16="http://schemas.microsoft.com/office/drawing/2014/main" id="{B51D9F15-18B3-3176-9CB6-0ED7EE53DE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456" t="25803" r="19341" b="25556"/>
          <a:stretch/>
        </p:blipFill>
        <p:spPr>
          <a:xfrm>
            <a:off x="6062118" y="4077222"/>
            <a:ext cx="2644996" cy="2714197"/>
          </a:xfrm>
          <a:prstGeom prst="rect">
            <a:avLst/>
          </a:prstGeom>
        </p:spPr>
      </p:pic>
    </p:spTree>
    <p:extLst>
      <p:ext uri="{BB962C8B-B14F-4D97-AF65-F5344CB8AC3E}">
        <p14:creationId xmlns:p14="http://schemas.microsoft.com/office/powerpoint/2010/main" val="169248495"/>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people holding a tray of food&#10;&#10;Description automatically generated">
            <a:extLst>
              <a:ext uri="{FF2B5EF4-FFF2-40B4-BE49-F238E27FC236}">
                <a16:creationId xmlns:a16="http://schemas.microsoft.com/office/drawing/2014/main" id="{3226FB4C-D76D-4D7B-95AE-4B9521AEF1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8662" y="222250"/>
            <a:ext cx="4993452" cy="2808817"/>
          </a:xfrm>
          <a:prstGeom prst="rect">
            <a:avLst/>
          </a:prstGeom>
        </p:spPr>
      </p:pic>
      <p:pic>
        <p:nvPicPr>
          <p:cNvPr id="11" name="Picture 10" descr="A group of people in clothing&#10;&#10;Description automatically generated">
            <a:extLst>
              <a:ext uri="{FF2B5EF4-FFF2-40B4-BE49-F238E27FC236}">
                <a16:creationId xmlns:a16="http://schemas.microsoft.com/office/drawing/2014/main" id="{2A84475E-1AF5-5BBD-4B9E-14874E0E92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3923" y="3206856"/>
            <a:ext cx="4868191" cy="3651144"/>
          </a:xfrm>
          <a:prstGeom prst="rect">
            <a:avLst/>
          </a:prstGeom>
        </p:spPr>
      </p:pic>
      <p:sp useBgFill="1">
        <p:nvSpPr>
          <p:cNvPr id="21" name="Freeform: Shape 2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5" name="Rectangle 2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Rectangle 5">
            <a:extLst>
              <a:ext uri="{FF2B5EF4-FFF2-40B4-BE49-F238E27FC236}">
                <a16:creationId xmlns:a16="http://schemas.microsoft.com/office/drawing/2014/main" id="{2D80C8AA-D3F3-40DA-B5C6-B4CD8EF593E8}"/>
              </a:ext>
            </a:extLst>
          </p:cNvPr>
          <p:cNvSpPr/>
          <p:nvPr/>
        </p:nvSpPr>
        <p:spPr>
          <a:xfrm>
            <a:off x="294684" y="2143726"/>
            <a:ext cx="3784092" cy="111252"/>
          </a:xfrm>
          <a:prstGeom prst="rect">
            <a:avLst/>
          </a:prstGeom>
          <a:solidFill>
            <a:srgbClr val="180C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99F0F79-0EDD-4C4D-A455-92827B036318}"/>
              </a:ext>
            </a:extLst>
          </p:cNvPr>
          <p:cNvSpPr txBox="1"/>
          <p:nvPr/>
        </p:nvSpPr>
        <p:spPr>
          <a:xfrm>
            <a:off x="795528" y="155448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F2F2F2"/>
                </a:solidFill>
                <a:latin typeface="Amasis MT Pro Black"/>
              </a:rPr>
              <a:t>QUESTIONS?</a:t>
            </a:r>
            <a:endParaRPr lang="en-US" sz="2800"/>
          </a:p>
        </p:txBody>
      </p:sp>
      <p:pic>
        <p:nvPicPr>
          <p:cNvPr id="10" name="Picture 7">
            <a:extLst>
              <a:ext uri="{FF2B5EF4-FFF2-40B4-BE49-F238E27FC236}">
                <a16:creationId xmlns:a16="http://schemas.microsoft.com/office/drawing/2014/main" id="{4E8F8976-2E25-4500-AAA1-98247D619697}"/>
              </a:ext>
            </a:extLst>
          </p:cNvPr>
          <p:cNvPicPr>
            <a:picLocks noChangeAspect="1"/>
          </p:cNvPicPr>
          <p:nvPr/>
        </p:nvPicPr>
        <p:blipFill>
          <a:blip r:embed="rId4"/>
          <a:stretch>
            <a:fillRect/>
          </a:stretch>
        </p:blipFill>
        <p:spPr>
          <a:xfrm>
            <a:off x="1691640" y="3874075"/>
            <a:ext cx="1975104" cy="1834762"/>
          </a:xfrm>
          <a:prstGeom prst="rect">
            <a:avLst/>
          </a:prstGeom>
        </p:spPr>
      </p:pic>
      <p:pic>
        <p:nvPicPr>
          <p:cNvPr id="8" name="Picture 6">
            <a:extLst>
              <a:ext uri="{FF2B5EF4-FFF2-40B4-BE49-F238E27FC236}">
                <a16:creationId xmlns:a16="http://schemas.microsoft.com/office/drawing/2014/main" id="{AC8728B9-29F8-43F8-B09A-B5F259693DEC}"/>
              </a:ext>
            </a:extLst>
          </p:cNvPr>
          <p:cNvPicPr>
            <a:picLocks noChangeAspect="1"/>
          </p:cNvPicPr>
          <p:nvPr/>
        </p:nvPicPr>
        <p:blipFill>
          <a:blip r:embed="rId5"/>
          <a:stretch>
            <a:fillRect/>
          </a:stretch>
        </p:blipFill>
        <p:spPr>
          <a:xfrm>
            <a:off x="594360" y="2825991"/>
            <a:ext cx="1911096" cy="1873529"/>
          </a:xfrm>
          <a:prstGeom prst="rect">
            <a:avLst/>
          </a:prstGeom>
        </p:spPr>
      </p:pic>
    </p:spTree>
    <p:extLst>
      <p:ext uri="{BB962C8B-B14F-4D97-AF65-F5344CB8AC3E}">
        <p14:creationId xmlns:p14="http://schemas.microsoft.com/office/powerpoint/2010/main" val="357129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5AEAD-C9A7-63C5-DE8E-6975140F9F45}"/>
              </a:ext>
            </a:extLst>
          </p:cNvPr>
          <p:cNvSpPr>
            <a:spLocks noGrp="1"/>
          </p:cNvSpPr>
          <p:nvPr>
            <p:ph type="title"/>
          </p:nvPr>
        </p:nvSpPr>
        <p:spPr>
          <a:xfrm>
            <a:off x="628650" y="195794"/>
            <a:ext cx="7886700" cy="1127910"/>
          </a:xfrm>
          <a:solidFill>
            <a:schemeClr val="accent1">
              <a:lumMod val="75000"/>
            </a:schemeClr>
          </a:solidFill>
        </p:spPr>
        <p:txBody>
          <a:bodyPr>
            <a:normAutofit/>
          </a:bodyPr>
          <a:lstStyle/>
          <a:p>
            <a:r>
              <a:rPr lang="en-US" sz="3600" dirty="0">
                <a:solidFill>
                  <a:schemeClr val="bg1"/>
                </a:solidFill>
                <a:latin typeface="Amasis MT Pro Black" panose="02040A04050005020304" pitchFamily="18" charset="0"/>
              </a:rPr>
              <a:t>Crime Reporting: </a:t>
            </a:r>
            <a:r>
              <a:rPr lang="en-US" sz="3600" dirty="0" err="1">
                <a:solidFill>
                  <a:schemeClr val="bg1"/>
                </a:solidFill>
                <a:latin typeface="Amasis MT Pro Black" panose="02040A04050005020304" pitchFamily="18" charset="0"/>
              </a:rPr>
              <a:t>UCR</a:t>
            </a:r>
            <a:r>
              <a:rPr lang="en-US" sz="3600" dirty="0">
                <a:solidFill>
                  <a:schemeClr val="bg1"/>
                </a:solidFill>
                <a:latin typeface="Amasis MT Pro Black" panose="02040A04050005020304" pitchFamily="18" charset="0"/>
              </a:rPr>
              <a:t> vs NIBRS</a:t>
            </a:r>
          </a:p>
        </p:txBody>
      </p:sp>
      <p:sp>
        <p:nvSpPr>
          <p:cNvPr id="3" name="Content Placeholder 2">
            <a:extLst>
              <a:ext uri="{FF2B5EF4-FFF2-40B4-BE49-F238E27FC236}">
                <a16:creationId xmlns:a16="http://schemas.microsoft.com/office/drawing/2014/main" id="{D91F0943-F0A9-2F56-71A9-513DA567A492}"/>
              </a:ext>
            </a:extLst>
          </p:cNvPr>
          <p:cNvSpPr>
            <a:spLocks noGrp="1"/>
          </p:cNvSpPr>
          <p:nvPr>
            <p:ph idx="1"/>
          </p:nvPr>
        </p:nvSpPr>
        <p:spPr>
          <a:xfrm>
            <a:off x="628650" y="1642533"/>
            <a:ext cx="7886700" cy="4746096"/>
          </a:xfrm>
        </p:spPr>
        <p:txBody>
          <a:bodyPr>
            <a:normAutofit/>
          </a:bodyPr>
          <a:lstStyle/>
          <a:p>
            <a:r>
              <a:rPr lang="en-US" dirty="0" err="1">
                <a:solidFill>
                  <a:schemeClr val="bg1"/>
                </a:solidFill>
              </a:rPr>
              <a:t>UCR</a:t>
            </a:r>
            <a:r>
              <a:rPr lang="en-US" dirty="0">
                <a:solidFill>
                  <a:schemeClr val="bg1"/>
                </a:solidFill>
              </a:rPr>
              <a:t>: Created in 1929 by FBI for nationwide measure of crime rates</a:t>
            </a:r>
          </a:p>
          <a:p>
            <a:r>
              <a:rPr lang="en-US" dirty="0">
                <a:solidFill>
                  <a:schemeClr val="bg1"/>
                </a:solidFill>
              </a:rPr>
              <a:t>Designed as a summary reporting system (SRS) to serve as a barometer of crime on a state and national scale</a:t>
            </a:r>
          </a:p>
          <a:p>
            <a:r>
              <a:rPr lang="en-US" dirty="0">
                <a:solidFill>
                  <a:schemeClr val="bg1"/>
                </a:solidFill>
              </a:rPr>
              <a:t>Modified to the National Incident Based Reporting System (NIBRS) in 1989 to capture ALL offenses in an incident</a:t>
            </a:r>
          </a:p>
          <a:p>
            <a:r>
              <a:rPr lang="en-US" dirty="0">
                <a:solidFill>
                  <a:schemeClr val="bg1"/>
                </a:solidFill>
              </a:rPr>
              <a:t>In January 2021, NIBRS became the FBI’s national standard. NIBRS is now the only method for reporting to the FBI’s </a:t>
            </a:r>
            <a:r>
              <a:rPr lang="en-US" dirty="0" err="1">
                <a:solidFill>
                  <a:schemeClr val="bg1"/>
                </a:solidFill>
              </a:rPr>
              <a:t>UCR</a:t>
            </a:r>
            <a:r>
              <a:rPr lang="en-US" dirty="0">
                <a:solidFill>
                  <a:schemeClr val="bg1"/>
                </a:solidFill>
              </a:rPr>
              <a:t> Program</a:t>
            </a:r>
          </a:p>
        </p:txBody>
      </p:sp>
    </p:spTree>
    <p:extLst>
      <p:ext uri="{BB962C8B-B14F-4D97-AF65-F5344CB8AC3E}">
        <p14:creationId xmlns:p14="http://schemas.microsoft.com/office/powerpoint/2010/main" val="1506291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5AEAD-C9A7-63C5-DE8E-6975140F9F45}"/>
              </a:ext>
            </a:extLst>
          </p:cNvPr>
          <p:cNvSpPr>
            <a:spLocks noGrp="1"/>
          </p:cNvSpPr>
          <p:nvPr>
            <p:ph type="title"/>
          </p:nvPr>
        </p:nvSpPr>
        <p:spPr>
          <a:xfrm>
            <a:off x="628650" y="195794"/>
            <a:ext cx="7886700" cy="1066950"/>
          </a:xfrm>
          <a:solidFill>
            <a:schemeClr val="accent1">
              <a:lumMod val="75000"/>
            </a:schemeClr>
          </a:solidFill>
        </p:spPr>
        <p:txBody>
          <a:bodyPr>
            <a:normAutofit/>
          </a:bodyPr>
          <a:lstStyle/>
          <a:p>
            <a:r>
              <a:rPr lang="en-US" sz="3600" dirty="0">
                <a:solidFill>
                  <a:schemeClr val="bg1"/>
                </a:solidFill>
                <a:latin typeface="Amasis MT Pro Black" panose="02040A04050005020304" pitchFamily="18" charset="0"/>
              </a:rPr>
              <a:t>Crime Reporting: </a:t>
            </a:r>
            <a:r>
              <a:rPr lang="en-US" sz="3600" dirty="0" err="1">
                <a:solidFill>
                  <a:schemeClr val="bg1"/>
                </a:solidFill>
                <a:latin typeface="Amasis MT Pro Black" panose="02040A04050005020304" pitchFamily="18" charset="0"/>
              </a:rPr>
              <a:t>UCR</a:t>
            </a:r>
            <a:r>
              <a:rPr lang="en-US" sz="3600" dirty="0">
                <a:solidFill>
                  <a:schemeClr val="bg1"/>
                </a:solidFill>
                <a:latin typeface="Amasis MT Pro Black" panose="02040A04050005020304" pitchFamily="18" charset="0"/>
              </a:rPr>
              <a:t> vs NIBRS</a:t>
            </a:r>
          </a:p>
        </p:txBody>
      </p:sp>
      <p:sp>
        <p:nvSpPr>
          <p:cNvPr id="6" name="Content Placeholder 2">
            <a:extLst>
              <a:ext uri="{FF2B5EF4-FFF2-40B4-BE49-F238E27FC236}">
                <a16:creationId xmlns:a16="http://schemas.microsoft.com/office/drawing/2014/main" id="{F18C316A-92CD-5025-4C29-EBF1699D917B}"/>
              </a:ext>
            </a:extLst>
          </p:cNvPr>
          <p:cNvSpPr>
            <a:spLocks noGrp="1"/>
          </p:cNvSpPr>
          <p:nvPr>
            <p:ph idx="1"/>
          </p:nvPr>
        </p:nvSpPr>
        <p:spPr>
          <a:xfrm>
            <a:off x="628650" y="1510263"/>
            <a:ext cx="2305051" cy="2319655"/>
          </a:xfrm>
          <a:noFill/>
          <a:ln>
            <a:solidFill>
              <a:schemeClr val="accent1"/>
            </a:solidFill>
          </a:ln>
        </p:spPr>
        <p:txBody>
          <a:bodyPr>
            <a:normAutofit/>
          </a:bodyPr>
          <a:lstStyle/>
          <a:p>
            <a:pPr marL="0" marR="0" indent="0">
              <a:lnSpc>
                <a:spcPct val="80000"/>
              </a:lnSpc>
              <a:spcBef>
                <a:spcPts val="0"/>
              </a:spcBef>
              <a:spcAft>
                <a:spcPts val="0"/>
              </a:spcAft>
              <a:buNone/>
            </a:pPr>
            <a:r>
              <a:rPr lang="en-US" sz="18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UCR</a:t>
            </a:r>
            <a:r>
              <a:rPr lang="en-US" sz="1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Part I </a:t>
            </a:r>
          </a:p>
          <a:p>
            <a:pPr marL="0" marR="0" indent="0">
              <a:lnSpc>
                <a:spcPct val="80000"/>
              </a:lnSpc>
              <a:spcBef>
                <a:spcPts val="0"/>
              </a:spcBef>
              <a:spcAft>
                <a:spcPts val="0"/>
              </a:spcAft>
              <a:buNone/>
            </a:pP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80000"/>
              </a:lnSpc>
              <a:spcBef>
                <a:spcPts val="0"/>
              </a:spcBef>
              <a:spcAft>
                <a:spcPts val="0"/>
              </a:spcAft>
            </a:pPr>
            <a:r>
              <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Murder</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80000"/>
              </a:lnSpc>
              <a:spcBef>
                <a:spcPts val="0"/>
              </a:spcBef>
              <a:spcAft>
                <a:spcPts val="0"/>
              </a:spcAft>
            </a:pPr>
            <a:r>
              <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Forcible Rape</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80000"/>
              </a:lnSpc>
              <a:spcBef>
                <a:spcPts val="0"/>
              </a:spcBef>
              <a:spcAft>
                <a:spcPts val="0"/>
              </a:spcAft>
            </a:pPr>
            <a:r>
              <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Robbery</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80000"/>
              </a:lnSpc>
              <a:spcBef>
                <a:spcPts val="0"/>
              </a:spcBef>
              <a:spcAft>
                <a:spcPts val="0"/>
              </a:spcAft>
            </a:pPr>
            <a:r>
              <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Aggravated assault</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80000"/>
              </a:lnSpc>
              <a:spcBef>
                <a:spcPts val="0"/>
              </a:spcBef>
              <a:spcAft>
                <a:spcPts val="0"/>
              </a:spcAft>
            </a:pPr>
            <a:r>
              <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Burglary</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80000"/>
              </a:lnSpc>
              <a:spcBef>
                <a:spcPts val="0"/>
              </a:spcBef>
              <a:spcAft>
                <a:spcPts val="0"/>
              </a:spcAft>
            </a:pPr>
            <a:r>
              <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Motor vehicle theft</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80000"/>
              </a:lnSpc>
              <a:spcBef>
                <a:spcPts val="0"/>
              </a:spcBef>
              <a:spcAft>
                <a:spcPts val="0"/>
              </a:spcAft>
            </a:pPr>
            <a:r>
              <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Larceny</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80000"/>
              </a:lnSpc>
              <a:spcBef>
                <a:spcPts val="0"/>
              </a:spcBef>
              <a:spcAft>
                <a:spcPts val="0"/>
              </a:spcAft>
            </a:pPr>
            <a:r>
              <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Arson</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Content Placeholder 2">
            <a:extLst>
              <a:ext uri="{FF2B5EF4-FFF2-40B4-BE49-F238E27FC236}">
                <a16:creationId xmlns:a16="http://schemas.microsoft.com/office/drawing/2014/main" id="{D7826EDD-E35F-3329-F98E-F0042F7FFC83}"/>
              </a:ext>
            </a:extLst>
          </p:cNvPr>
          <p:cNvSpPr txBox="1">
            <a:spLocks/>
          </p:cNvSpPr>
          <p:nvPr/>
        </p:nvSpPr>
        <p:spPr>
          <a:xfrm>
            <a:off x="628650" y="3976258"/>
            <a:ext cx="7953376" cy="2737667"/>
          </a:xfrm>
          <a:prstGeom prst="rect">
            <a:avLst/>
          </a:prstGeom>
          <a:ln>
            <a:solidFill>
              <a:schemeClr val="accent1"/>
            </a:solidFill>
          </a:ln>
        </p:spPr>
        <p:txBody>
          <a:bodyPr vert="horz" lIns="91440" tIns="45720" rIns="91440" bIns="45720" numCol="2" spcCol="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0000"/>
              </a:lnSpc>
              <a:spcBef>
                <a:spcPts val="0"/>
              </a:spcBef>
              <a:buNone/>
            </a:pPr>
            <a:r>
              <a:rPr lang="en-US" sz="7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NIBRS Group A</a:t>
            </a:r>
          </a:p>
          <a:p>
            <a:pPr marL="0" marR="0">
              <a:lnSpc>
                <a:spcPct val="100000"/>
              </a:lnSpc>
              <a:spcBef>
                <a:spcPts val="0"/>
              </a:spcBef>
            </a:pPr>
            <a:endPar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pPr>
            <a:r>
              <a:rPr lang="en-US" sz="72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Homicide</a:t>
            </a:r>
            <a:endPar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pPr>
            <a:r>
              <a:rPr lang="en-US" sz="72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Sex Offenses-forcible</a:t>
            </a:r>
            <a:endPar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pPr>
            <a:r>
              <a:rPr lang="en-US" sz="72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Robbery</a:t>
            </a:r>
            <a:endPar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pPr>
            <a:r>
              <a:rPr lang="en-US" sz="72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Assault offenses</a:t>
            </a:r>
            <a:endPar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pPr>
            <a:r>
              <a:rPr lang="en-US" sz="72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Burglary</a:t>
            </a:r>
            <a:endPar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pPr>
            <a:r>
              <a:rPr lang="en-US" sz="72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Larceny/Theft Offenses</a:t>
            </a:r>
            <a:endPar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pPr>
            <a:r>
              <a:rPr lang="en-US" sz="72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Motor Vehicle Theft</a:t>
            </a:r>
            <a:endPar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pPr>
            <a:r>
              <a:rPr lang="en-US" sz="72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Arson</a:t>
            </a:r>
          </a:p>
          <a:p>
            <a:pPr marL="0">
              <a:lnSpc>
                <a:spcPct val="100000"/>
              </a:lnSpc>
              <a:spcBef>
                <a:spcPts val="0"/>
              </a:spcBef>
            </a:pPr>
            <a:r>
              <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Fraud</a:t>
            </a:r>
            <a:endParaRPr lang="en-US" sz="72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pPr>
            <a:r>
              <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Bribery</a:t>
            </a:r>
          </a:p>
          <a:p>
            <a:pPr marL="0">
              <a:lnSpc>
                <a:spcPct val="100000"/>
              </a:lnSpc>
              <a:spcBef>
                <a:spcPts val="0"/>
              </a:spcBef>
            </a:pPr>
            <a:endPar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0000"/>
              </a:lnSpc>
              <a:spcBef>
                <a:spcPts val="0"/>
              </a:spcBef>
            </a:pPr>
            <a:endParaRPr lang="en-US" sz="72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100000"/>
              </a:lnSpc>
              <a:spcBef>
                <a:spcPts val="0"/>
              </a:spcBef>
            </a:pPr>
            <a:endPar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0000"/>
              </a:lnSpc>
              <a:spcBef>
                <a:spcPts val="0"/>
              </a:spcBef>
            </a:pPr>
            <a:endParaRPr lang="en-US" sz="72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100000"/>
              </a:lnSpc>
              <a:spcBef>
                <a:spcPts val="0"/>
              </a:spcBef>
            </a:pPr>
            <a:r>
              <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Gambling</a:t>
            </a:r>
          </a:p>
          <a:p>
            <a:pPr marL="0">
              <a:lnSpc>
                <a:spcPct val="100000"/>
              </a:lnSpc>
              <a:spcBef>
                <a:spcPts val="0"/>
              </a:spcBef>
            </a:pPr>
            <a:r>
              <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Extortion/Blackmail</a:t>
            </a:r>
          </a:p>
          <a:p>
            <a:pPr marL="0" marR="0">
              <a:lnSpc>
                <a:spcPct val="100000"/>
              </a:lnSpc>
              <a:spcBef>
                <a:spcPts val="0"/>
              </a:spcBef>
            </a:pPr>
            <a:r>
              <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Prostitution Offenses</a:t>
            </a:r>
          </a:p>
          <a:p>
            <a:pPr marL="0">
              <a:lnSpc>
                <a:spcPct val="100000"/>
              </a:lnSpc>
              <a:spcBef>
                <a:spcPts val="0"/>
              </a:spcBef>
            </a:pPr>
            <a:r>
              <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Kidnapping/Abduction</a:t>
            </a:r>
          </a:p>
          <a:p>
            <a:pPr marL="0">
              <a:lnSpc>
                <a:spcPct val="100000"/>
              </a:lnSpc>
              <a:spcBef>
                <a:spcPts val="0"/>
              </a:spcBef>
            </a:pPr>
            <a:r>
              <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Counterfeiting/Forgery</a:t>
            </a:r>
          </a:p>
          <a:p>
            <a:pPr marL="0">
              <a:lnSpc>
                <a:spcPct val="100000"/>
              </a:lnSpc>
              <a:spcBef>
                <a:spcPts val="0"/>
              </a:spcBef>
            </a:pPr>
            <a:r>
              <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Drug/Narcotic Offenses</a:t>
            </a:r>
          </a:p>
          <a:p>
            <a:pPr marL="0">
              <a:lnSpc>
                <a:spcPct val="100000"/>
              </a:lnSpc>
              <a:spcBef>
                <a:spcPts val="0"/>
              </a:spcBef>
            </a:pPr>
            <a:r>
              <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Weapon Law Violations</a:t>
            </a:r>
          </a:p>
          <a:p>
            <a:pPr marL="0">
              <a:lnSpc>
                <a:spcPct val="100000"/>
              </a:lnSpc>
              <a:spcBef>
                <a:spcPts val="0"/>
              </a:spcBef>
            </a:pPr>
            <a:r>
              <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Sex Offenses-nonforcible</a:t>
            </a:r>
          </a:p>
          <a:p>
            <a:pPr marL="0">
              <a:lnSpc>
                <a:spcPct val="100000"/>
              </a:lnSpc>
              <a:spcBef>
                <a:spcPts val="0"/>
              </a:spcBef>
            </a:pPr>
            <a:r>
              <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Stolen Property Offenses</a:t>
            </a:r>
          </a:p>
          <a:p>
            <a:pPr marL="0" marR="0">
              <a:lnSpc>
                <a:spcPct val="100000"/>
              </a:lnSpc>
              <a:spcBef>
                <a:spcPts val="0"/>
              </a:spcBef>
            </a:pPr>
            <a:r>
              <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Pornography/Obscene Material</a:t>
            </a:r>
          </a:p>
          <a:p>
            <a:pPr marL="0">
              <a:lnSpc>
                <a:spcPct val="100000"/>
              </a:lnSpc>
              <a:spcBef>
                <a:spcPts val="0"/>
              </a:spcBef>
            </a:pPr>
            <a:r>
              <a:rPr lang="en-US" sz="7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Vandalism/Destruction of Property</a:t>
            </a:r>
          </a:p>
          <a:p>
            <a:pPr marL="0" marR="0">
              <a:lnSpc>
                <a:spcPct val="115000"/>
              </a:lnSpc>
              <a:spcBef>
                <a:spcPts val="0"/>
              </a:spcBef>
              <a:spcAft>
                <a:spcPts val="0"/>
              </a:spcAft>
            </a:pPr>
            <a:endParaRPr lang="en-US" sz="55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8" name="TextBox 7">
            <a:extLst>
              <a:ext uri="{FF2B5EF4-FFF2-40B4-BE49-F238E27FC236}">
                <a16:creationId xmlns:a16="http://schemas.microsoft.com/office/drawing/2014/main" id="{698BFF71-E9FE-C2B0-B9FE-3366E50A946D}"/>
              </a:ext>
            </a:extLst>
          </p:cNvPr>
          <p:cNvSpPr txBox="1"/>
          <p:nvPr/>
        </p:nvSpPr>
        <p:spPr>
          <a:xfrm>
            <a:off x="4093029" y="2360363"/>
            <a:ext cx="1532708" cy="1107996"/>
          </a:xfrm>
          <a:prstGeom prst="rect">
            <a:avLst/>
          </a:prstGeom>
          <a:noFill/>
        </p:spPr>
        <p:txBody>
          <a:bodyPr wrap="square" rtlCol="0">
            <a:spAutoFit/>
          </a:bodyPr>
          <a:lstStyle/>
          <a:p>
            <a:r>
              <a:rPr lang="en-US" sz="6600" b="1" i="1" dirty="0">
                <a:solidFill>
                  <a:schemeClr val="bg1"/>
                </a:solidFill>
              </a:rPr>
              <a:t>VS</a:t>
            </a:r>
          </a:p>
        </p:txBody>
      </p:sp>
      <p:sp>
        <p:nvSpPr>
          <p:cNvPr id="9" name="Arrow: Right 8">
            <a:extLst>
              <a:ext uri="{FF2B5EF4-FFF2-40B4-BE49-F238E27FC236}">
                <a16:creationId xmlns:a16="http://schemas.microsoft.com/office/drawing/2014/main" id="{E821101D-BB34-9DB7-7B5D-05A08514549B}"/>
              </a:ext>
            </a:extLst>
          </p:cNvPr>
          <p:cNvSpPr/>
          <p:nvPr/>
        </p:nvSpPr>
        <p:spPr>
          <a:xfrm>
            <a:off x="3100251" y="2551611"/>
            <a:ext cx="879566" cy="5050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Bent 10">
            <a:extLst>
              <a:ext uri="{FF2B5EF4-FFF2-40B4-BE49-F238E27FC236}">
                <a16:creationId xmlns:a16="http://schemas.microsoft.com/office/drawing/2014/main" id="{AC867A7C-0818-4D1E-1511-31386E0A3CBB}"/>
              </a:ext>
            </a:extLst>
          </p:cNvPr>
          <p:cNvSpPr/>
          <p:nvPr/>
        </p:nvSpPr>
        <p:spPr>
          <a:xfrm rot="5400000">
            <a:off x="5468983" y="2751304"/>
            <a:ext cx="1045028" cy="896982"/>
          </a:xfrm>
          <a:prstGeom prst="bentArrow">
            <a:avLst>
              <a:gd name="adj1" fmla="val 31796"/>
              <a:gd name="adj2" fmla="val 31796"/>
              <a:gd name="adj3" fmla="val 34709"/>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04431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5AEAD-C9A7-63C5-DE8E-6975140F9F45}"/>
              </a:ext>
            </a:extLst>
          </p:cNvPr>
          <p:cNvSpPr>
            <a:spLocks noGrp="1"/>
          </p:cNvSpPr>
          <p:nvPr>
            <p:ph type="title"/>
          </p:nvPr>
        </p:nvSpPr>
        <p:spPr>
          <a:xfrm>
            <a:off x="628650" y="195794"/>
            <a:ext cx="7886700" cy="1066950"/>
          </a:xfrm>
          <a:solidFill>
            <a:schemeClr val="accent1">
              <a:lumMod val="75000"/>
            </a:schemeClr>
          </a:solidFill>
        </p:spPr>
        <p:txBody>
          <a:bodyPr>
            <a:normAutofit/>
          </a:bodyPr>
          <a:lstStyle/>
          <a:p>
            <a:r>
              <a:rPr lang="en-US" sz="3600" dirty="0">
                <a:solidFill>
                  <a:schemeClr val="bg1"/>
                </a:solidFill>
                <a:latin typeface="Amasis MT Pro Black" panose="02040A04050005020304" pitchFamily="18" charset="0"/>
              </a:rPr>
              <a:t>Crime Reporting: </a:t>
            </a:r>
            <a:r>
              <a:rPr lang="en-US" sz="3600" dirty="0" err="1">
                <a:solidFill>
                  <a:schemeClr val="bg1"/>
                </a:solidFill>
                <a:latin typeface="Amasis MT Pro Black" panose="02040A04050005020304" pitchFamily="18" charset="0"/>
              </a:rPr>
              <a:t>UCR</a:t>
            </a:r>
            <a:r>
              <a:rPr lang="en-US" sz="3600" dirty="0">
                <a:solidFill>
                  <a:schemeClr val="bg1"/>
                </a:solidFill>
                <a:latin typeface="Amasis MT Pro Black" panose="02040A04050005020304" pitchFamily="18" charset="0"/>
              </a:rPr>
              <a:t> vs NIBRS</a:t>
            </a:r>
          </a:p>
        </p:txBody>
      </p:sp>
      <p:sp>
        <p:nvSpPr>
          <p:cNvPr id="5" name="TextBox 4">
            <a:extLst>
              <a:ext uri="{FF2B5EF4-FFF2-40B4-BE49-F238E27FC236}">
                <a16:creationId xmlns:a16="http://schemas.microsoft.com/office/drawing/2014/main" id="{CC88B3F2-2B15-BA4B-24BF-0305AAD2D655}"/>
              </a:ext>
            </a:extLst>
          </p:cNvPr>
          <p:cNvSpPr txBox="1"/>
          <p:nvPr/>
        </p:nvSpPr>
        <p:spPr>
          <a:xfrm>
            <a:off x="541867" y="1262744"/>
            <a:ext cx="8229600" cy="5909310"/>
          </a:xfrm>
          <a:prstGeom prst="rect">
            <a:avLst/>
          </a:prstGeom>
          <a:noFill/>
        </p:spPr>
        <p:txBody>
          <a:bodyPr wrap="square" rtlCol="0">
            <a:spAutoFit/>
          </a:bodyPr>
          <a:lstStyle/>
          <a:p>
            <a:r>
              <a:rPr lang="en-US" sz="2400" b="1" dirty="0">
                <a:solidFill>
                  <a:schemeClr val="bg1"/>
                </a:solidFill>
                <a:latin typeface="Amasis MT Pro Medium" panose="02040604050005020304" pitchFamily="18" charset="0"/>
              </a:rPr>
              <a:t>NIBRS Categories:</a:t>
            </a:r>
          </a:p>
          <a:p>
            <a:endParaRPr lang="en-US" dirty="0">
              <a:solidFill>
                <a:schemeClr val="bg1"/>
              </a:solidFill>
              <a:latin typeface="Amasis MT Pro Medium" panose="02040604050005020304" pitchFamily="18" charset="0"/>
            </a:endParaRPr>
          </a:p>
          <a:p>
            <a:r>
              <a:rPr lang="en-US" sz="2400" b="1" dirty="0">
                <a:solidFill>
                  <a:schemeClr val="bg1"/>
                </a:solidFill>
                <a:latin typeface="Amasis MT Pro Medium" panose="02040604050005020304" pitchFamily="18" charset="0"/>
              </a:rPr>
              <a:t>Crimes Against Persons: </a:t>
            </a:r>
            <a:r>
              <a:rPr lang="en-US" sz="2400" dirty="0">
                <a:solidFill>
                  <a:schemeClr val="bg1"/>
                </a:solidFill>
                <a:effectLst/>
                <a:latin typeface="Amasis MT Pro Medium" panose="02040604050005020304" pitchFamily="18" charset="0"/>
                <a:ea typeface="Calibri" panose="020F0502020204030204" pitchFamily="34" charset="0"/>
              </a:rPr>
              <a:t>assault, homicide, human trafficking, kidnapping, sex offenses</a:t>
            </a:r>
          </a:p>
          <a:p>
            <a:endParaRPr lang="en-US" dirty="0">
              <a:solidFill>
                <a:schemeClr val="bg1"/>
              </a:solidFill>
              <a:latin typeface="Amasis MT Pro Medium" panose="02040604050005020304" pitchFamily="18" charset="0"/>
            </a:endParaRPr>
          </a:p>
          <a:p>
            <a:r>
              <a:rPr lang="en-US" sz="2400" b="1" dirty="0">
                <a:solidFill>
                  <a:schemeClr val="bg1"/>
                </a:solidFill>
                <a:latin typeface="Amasis MT Pro Medium" panose="02040604050005020304" pitchFamily="18" charset="0"/>
              </a:rPr>
              <a:t>Crimes Against Property: </a:t>
            </a:r>
            <a:r>
              <a:rPr lang="en-US" sz="2400" dirty="0">
                <a:solidFill>
                  <a:schemeClr val="bg1"/>
                </a:solidFill>
                <a:effectLst/>
                <a:latin typeface="Amasis MT Pro Medium" panose="02040604050005020304" pitchFamily="18" charset="0"/>
                <a:ea typeface="Calibri" panose="020F0502020204030204" pitchFamily="34" charset="0"/>
              </a:rPr>
              <a:t>bribery, burglary, counterfeit/forgery, vandalism, embezzlement, extortion/blackmail, fraud, larceny/theft, motor vehicle theft, robbery, stolen property, bad checks</a:t>
            </a:r>
          </a:p>
          <a:p>
            <a:endParaRPr lang="en-US" sz="2400" dirty="0">
              <a:solidFill>
                <a:schemeClr val="bg1"/>
              </a:solidFill>
              <a:latin typeface="Amasis MT Pro Medium" panose="02040604050005020304" pitchFamily="18" charset="0"/>
              <a:ea typeface="Calibri" panose="020F0502020204030204" pitchFamily="34" charset="0"/>
            </a:endParaRPr>
          </a:p>
          <a:p>
            <a:r>
              <a:rPr lang="en-US" sz="2400" b="1" dirty="0">
                <a:solidFill>
                  <a:schemeClr val="bg1"/>
                </a:solidFill>
                <a:effectLst/>
                <a:latin typeface="Amasis MT Pro Medium" panose="02040604050005020304" pitchFamily="18" charset="0"/>
                <a:ea typeface="Calibri" panose="020F0502020204030204" pitchFamily="34" charset="0"/>
              </a:rPr>
              <a:t>Crimes Against Society: </a:t>
            </a:r>
            <a:r>
              <a:rPr lang="en-US" sz="2400" dirty="0">
                <a:solidFill>
                  <a:schemeClr val="bg1"/>
                </a:solidFill>
                <a:effectLst/>
                <a:latin typeface="Amasis MT Pro Medium" panose="02040604050005020304" pitchFamily="18" charset="0"/>
                <a:ea typeface="Calibri" panose="020F0502020204030204" pitchFamily="34" charset="0"/>
              </a:rPr>
              <a:t>drug/narcotics, gambling, pornography/obscene material, prostitution, weapons laws, loitering, disorderly conduct, driving under the influence, drunkenness</a:t>
            </a:r>
          </a:p>
          <a:p>
            <a:endParaRPr lang="en-US" sz="1800" dirty="0">
              <a:solidFill>
                <a:schemeClr val="bg1"/>
              </a:solidFill>
              <a:effectLst/>
              <a:latin typeface="Amasis MT Pro Medium" panose="02040604050005020304" pitchFamily="18" charset="0"/>
              <a:ea typeface="Calibri" panose="020F0502020204030204" pitchFamily="34" charset="0"/>
            </a:endParaRPr>
          </a:p>
          <a:p>
            <a:r>
              <a:rPr lang="en-US" i="1" dirty="0">
                <a:solidFill>
                  <a:schemeClr val="bg1"/>
                </a:solidFill>
                <a:latin typeface="Amasis MT Pro Medium" panose="02040604050005020304" pitchFamily="18" charset="0"/>
                <a:ea typeface="Calibri" panose="020F0502020204030204" pitchFamily="34" charset="0"/>
              </a:rPr>
              <a:t>** NIBRS moved robbery from persons crime to property crime</a:t>
            </a:r>
            <a:endParaRPr lang="en-US" sz="1800" i="1" dirty="0">
              <a:solidFill>
                <a:schemeClr val="bg1"/>
              </a:solidFill>
              <a:effectLst/>
              <a:latin typeface="Amasis MT Pro Medium" panose="02040604050005020304" pitchFamily="18" charset="0"/>
              <a:ea typeface="Calibri" panose="020F0502020204030204" pitchFamily="34" charset="0"/>
            </a:endParaRPr>
          </a:p>
          <a:p>
            <a:endParaRPr lang="en-US" dirty="0">
              <a:solidFill>
                <a:schemeClr val="bg1"/>
              </a:solidFill>
            </a:endParaRPr>
          </a:p>
        </p:txBody>
      </p:sp>
    </p:spTree>
    <p:extLst>
      <p:ext uri="{BB962C8B-B14F-4D97-AF65-F5344CB8AC3E}">
        <p14:creationId xmlns:p14="http://schemas.microsoft.com/office/powerpoint/2010/main" val="3888476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8684A-4C6F-A47B-EDDB-D2BC7B668E6A}"/>
              </a:ext>
            </a:extLst>
          </p:cNvPr>
          <p:cNvSpPr>
            <a:spLocks noGrp="1"/>
          </p:cNvSpPr>
          <p:nvPr>
            <p:ph type="title"/>
          </p:nvPr>
        </p:nvSpPr>
        <p:spPr>
          <a:xfrm>
            <a:off x="628649" y="197487"/>
            <a:ext cx="7886700" cy="879474"/>
          </a:xfrm>
          <a:solidFill>
            <a:schemeClr val="accent1">
              <a:lumMod val="75000"/>
            </a:schemeClr>
          </a:solidFill>
        </p:spPr>
        <p:txBody>
          <a:bodyPr>
            <a:normAutofit/>
          </a:bodyPr>
          <a:lstStyle/>
          <a:p>
            <a:pPr algn="ctr"/>
            <a:r>
              <a:rPr lang="en-US" sz="3200" dirty="0" err="1">
                <a:solidFill>
                  <a:schemeClr val="bg1"/>
                </a:solidFill>
                <a:latin typeface="Amasis MT Pro Medium" panose="02040604050005020304" pitchFamily="18" charset="0"/>
              </a:rPr>
              <a:t>UCR</a:t>
            </a:r>
            <a:r>
              <a:rPr lang="en-US" sz="3200" dirty="0">
                <a:solidFill>
                  <a:schemeClr val="bg1"/>
                </a:solidFill>
                <a:latin typeface="Amasis MT Pro Medium" panose="02040604050005020304" pitchFamily="18" charset="0"/>
              </a:rPr>
              <a:t> Part 1 &amp; NIBRS Group A Crimes</a:t>
            </a:r>
          </a:p>
        </p:txBody>
      </p:sp>
      <p:graphicFrame>
        <p:nvGraphicFramePr>
          <p:cNvPr id="4" name="Table 3">
            <a:extLst>
              <a:ext uri="{FF2B5EF4-FFF2-40B4-BE49-F238E27FC236}">
                <a16:creationId xmlns:a16="http://schemas.microsoft.com/office/drawing/2014/main" id="{A3417B67-691C-0036-974F-C7ED26B222D3}"/>
              </a:ext>
            </a:extLst>
          </p:cNvPr>
          <p:cNvGraphicFramePr>
            <a:graphicFrameLocks noGrp="1"/>
          </p:cNvGraphicFramePr>
          <p:nvPr>
            <p:extLst>
              <p:ext uri="{D42A27DB-BD31-4B8C-83A1-F6EECF244321}">
                <p14:modId xmlns:p14="http://schemas.microsoft.com/office/powerpoint/2010/main" val="2946544100"/>
              </p:ext>
            </p:extLst>
          </p:nvPr>
        </p:nvGraphicFramePr>
        <p:xfrm>
          <a:off x="738717" y="1306733"/>
          <a:ext cx="7609416" cy="4988560"/>
        </p:xfrm>
        <a:graphic>
          <a:graphicData uri="http://schemas.openxmlformats.org/drawingml/2006/table">
            <a:tbl>
              <a:tblPr firstRow="1" bandRow="1">
                <a:tableStyleId>{5C22544A-7EE6-4342-B048-85BDC9FD1C3A}</a:tableStyleId>
              </a:tblPr>
              <a:tblGrid>
                <a:gridCol w="1767417">
                  <a:extLst>
                    <a:ext uri="{9D8B030D-6E8A-4147-A177-3AD203B41FA5}">
                      <a16:colId xmlns:a16="http://schemas.microsoft.com/office/drawing/2014/main" val="2413617000"/>
                    </a:ext>
                  </a:extLst>
                </a:gridCol>
                <a:gridCol w="1387556">
                  <a:extLst>
                    <a:ext uri="{9D8B030D-6E8A-4147-A177-3AD203B41FA5}">
                      <a16:colId xmlns:a16="http://schemas.microsoft.com/office/drawing/2014/main" val="1767153510"/>
                    </a:ext>
                  </a:extLst>
                </a:gridCol>
                <a:gridCol w="1375669">
                  <a:extLst>
                    <a:ext uri="{9D8B030D-6E8A-4147-A177-3AD203B41FA5}">
                      <a16:colId xmlns:a16="http://schemas.microsoft.com/office/drawing/2014/main" val="2511050244"/>
                    </a:ext>
                  </a:extLst>
                </a:gridCol>
                <a:gridCol w="1005500">
                  <a:extLst>
                    <a:ext uri="{9D8B030D-6E8A-4147-A177-3AD203B41FA5}">
                      <a16:colId xmlns:a16="http://schemas.microsoft.com/office/drawing/2014/main" val="3507879784"/>
                    </a:ext>
                  </a:extLst>
                </a:gridCol>
                <a:gridCol w="2073274">
                  <a:extLst>
                    <a:ext uri="{9D8B030D-6E8A-4147-A177-3AD203B41FA5}">
                      <a16:colId xmlns:a16="http://schemas.microsoft.com/office/drawing/2014/main" val="2332260671"/>
                    </a:ext>
                  </a:extLst>
                </a:gridCol>
              </a:tblGrid>
              <a:tr h="370840">
                <a:tc>
                  <a:txBody>
                    <a:bodyPr/>
                    <a:lstStyle/>
                    <a:p>
                      <a:r>
                        <a:rPr lang="en-US" dirty="0" err="1"/>
                        <a:t>UCR</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2020 (</a:t>
                      </a:r>
                      <a:r>
                        <a:rPr lang="en-US" dirty="0" err="1"/>
                        <a:t>UCR</a:t>
                      </a:r>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2021 (</a:t>
                      </a:r>
                      <a:r>
                        <a:rPr lang="en-US" dirty="0" err="1"/>
                        <a:t>UCR</a:t>
                      </a:r>
                      <a:r>
                        <a:rPr lang="en-US" dirty="0"/>
                        <a:t>)</a:t>
                      </a:r>
                    </a:p>
                  </a:txBody>
                  <a:tcPr/>
                </a:tc>
                <a:tc>
                  <a:txBody>
                    <a:bodyPr/>
                    <a:lstStyle/>
                    <a:p>
                      <a:pPr algn="ctr"/>
                      <a:endParaRPr lang="en-US" dirty="0"/>
                    </a:p>
                  </a:txBody>
                  <a:tcPr/>
                </a:tc>
                <a:tc>
                  <a:txBody>
                    <a:bodyPr/>
                    <a:lstStyle/>
                    <a:p>
                      <a:pPr algn="ctr"/>
                      <a:r>
                        <a:rPr lang="en-US" dirty="0"/>
                        <a:t>2022 (</a:t>
                      </a:r>
                      <a:r>
                        <a:rPr lang="en-US" dirty="0" err="1"/>
                        <a:t>UCR</a:t>
                      </a:r>
                      <a:r>
                        <a:rPr lang="en-US" dirty="0"/>
                        <a:t>) *</a:t>
                      </a:r>
                    </a:p>
                  </a:txBody>
                  <a:tcPr/>
                </a:tc>
                <a:extLst>
                  <a:ext uri="{0D108BD9-81ED-4DB2-BD59-A6C34878D82A}">
                    <a16:rowId xmlns:a16="http://schemas.microsoft.com/office/drawing/2014/main" val="2714411062"/>
                  </a:ext>
                </a:extLst>
              </a:tr>
              <a:tr h="370840">
                <a:tc>
                  <a:txBody>
                    <a:bodyPr/>
                    <a:lstStyle/>
                    <a:p>
                      <a:r>
                        <a:rPr lang="en-US" dirty="0"/>
                        <a:t>Homicide</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N/A</a:t>
                      </a:r>
                    </a:p>
                  </a:txBody>
                  <a:tcPr>
                    <a:solidFill>
                      <a:schemeClr val="bg1">
                        <a:lumMod val="75000"/>
                      </a:schemeClr>
                    </a:solidFill>
                  </a:tcPr>
                </a:tc>
                <a:tc>
                  <a:txBody>
                    <a:bodyPr/>
                    <a:lstStyle/>
                    <a:p>
                      <a:pPr algn="ctr"/>
                      <a:r>
                        <a:rPr lang="en-US" dirty="0"/>
                        <a:t>0</a:t>
                      </a:r>
                    </a:p>
                  </a:txBody>
                  <a:tcPr/>
                </a:tc>
                <a:extLst>
                  <a:ext uri="{0D108BD9-81ED-4DB2-BD59-A6C34878D82A}">
                    <a16:rowId xmlns:a16="http://schemas.microsoft.com/office/drawing/2014/main" val="758317806"/>
                  </a:ext>
                </a:extLst>
              </a:tr>
              <a:tr h="370840">
                <a:tc>
                  <a:txBody>
                    <a:bodyPr/>
                    <a:lstStyle/>
                    <a:p>
                      <a:r>
                        <a:rPr lang="en-US" dirty="0"/>
                        <a:t>Rape</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N/A</a:t>
                      </a:r>
                    </a:p>
                  </a:txBody>
                  <a:tcPr>
                    <a:solidFill>
                      <a:schemeClr val="bg1">
                        <a:lumMod val="75000"/>
                      </a:schemeClr>
                    </a:solidFill>
                  </a:tcPr>
                </a:tc>
                <a:tc>
                  <a:txBody>
                    <a:bodyPr/>
                    <a:lstStyle/>
                    <a:p>
                      <a:pPr algn="ctr"/>
                      <a:r>
                        <a:rPr lang="en-US" dirty="0"/>
                        <a:t>2</a:t>
                      </a:r>
                    </a:p>
                  </a:txBody>
                  <a:tcPr/>
                </a:tc>
                <a:extLst>
                  <a:ext uri="{0D108BD9-81ED-4DB2-BD59-A6C34878D82A}">
                    <a16:rowId xmlns:a16="http://schemas.microsoft.com/office/drawing/2014/main" val="1018604935"/>
                  </a:ext>
                </a:extLst>
              </a:tr>
              <a:tr h="370840">
                <a:tc>
                  <a:txBody>
                    <a:bodyPr/>
                    <a:lstStyle/>
                    <a:p>
                      <a:r>
                        <a:rPr lang="en-US" dirty="0"/>
                        <a:t>Robbery</a:t>
                      </a:r>
                    </a:p>
                  </a:txBody>
                  <a:tcPr/>
                </a:tc>
                <a:tc>
                  <a:txBody>
                    <a:bodyPr/>
                    <a:lstStyle/>
                    <a:p>
                      <a:pPr algn="ctr"/>
                      <a:r>
                        <a:rPr lang="en-US" dirty="0"/>
                        <a:t>23</a:t>
                      </a:r>
                    </a:p>
                  </a:txBody>
                  <a:tcPr/>
                </a:tc>
                <a:tc>
                  <a:txBody>
                    <a:bodyPr/>
                    <a:lstStyle/>
                    <a:p>
                      <a:pPr algn="ctr"/>
                      <a:r>
                        <a:rPr lang="en-US" dirty="0"/>
                        <a:t>28</a:t>
                      </a:r>
                    </a:p>
                  </a:txBody>
                  <a:tcPr/>
                </a:tc>
                <a:tc>
                  <a:txBody>
                    <a:bodyPr/>
                    <a:lstStyle/>
                    <a:p>
                      <a:pPr algn="ctr"/>
                      <a:r>
                        <a:rPr lang="en-US">
                          <a:solidFill>
                            <a:schemeClr val="tx1"/>
                          </a:solidFill>
                        </a:rPr>
                        <a:t>22%</a:t>
                      </a:r>
                      <a:endParaRPr lang="en-US" dirty="0">
                        <a:solidFill>
                          <a:schemeClr val="tx1"/>
                        </a:solidFill>
                      </a:endParaRPr>
                    </a:p>
                  </a:txBody>
                  <a:tcPr>
                    <a:solidFill>
                      <a:schemeClr val="bg1">
                        <a:lumMod val="75000"/>
                      </a:schemeClr>
                    </a:solidFill>
                  </a:tcPr>
                </a:tc>
                <a:tc>
                  <a:txBody>
                    <a:bodyPr/>
                    <a:lstStyle/>
                    <a:p>
                      <a:pPr algn="ctr"/>
                      <a:r>
                        <a:rPr lang="en-US" dirty="0"/>
                        <a:t>5</a:t>
                      </a:r>
                    </a:p>
                  </a:txBody>
                  <a:tcPr/>
                </a:tc>
                <a:extLst>
                  <a:ext uri="{0D108BD9-81ED-4DB2-BD59-A6C34878D82A}">
                    <a16:rowId xmlns:a16="http://schemas.microsoft.com/office/drawing/2014/main" val="3148245551"/>
                  </a:ext>
                </a:extLst>
              </a:tr>
              <a:tr h="370840">
                <a:tc>
                  <a:txBody>
                    <a:bodyPr/>
                    <a:lstStyle/>
                    <a:p>
                      <a:r>
                        <a:rPr lang="en-US" dirty="0"/>
                        <a:t>Assault</a:t>
                      </a:r>
                    </a:p>
                  </a:txBody>
                  <a:tcPr/>
                </a:tc>
                <a:tc>
                  <a:txBody>
                    <a:bodyPr/>
                    <a:lstStyle/>
                    <a:p>
                      <a:pPr algn="ctr"/>
                      <a:r>
                        <a:rPr lang="en-US" dirty="0"/>
                        <a:t>65</a:t>
                      </a:r>
                    </a:p>
                  </a:txBody>
                  <a:tcPr/>
                </a:tc>
                <a:tc>
                  <a:txBody>
                    <a:bodyPr/>
                    <a:lstStyle/>
                    <a:p>
                      <a:pPr algn="ctr"/>
                      <a:r>
                        <a:rPr lang="en-US" dirty="0"/>
                        <a:t>85</a:t>
                      </a:r>
                    </a:p>
                  </a:txBody>
                  <a:tcPr/>
                </a:tc>
                <a:tc>
                  <a:txBody>
                    <a:bodyPr/>
                    <a:lstStyle/>
                    <a:p>
                      <a:pPr algn="ctr"/>
                      <a:r>
                        <a:rPr lang="en-US" dirty="0">
                          <a:solidFill>
                            <a:schemeClr val="tx1"/>
                          </a:solidFill>
                        </a:rPr>
                        <a:t>31%</a:t>
                      </a:r>
                    </a:p>
                  </a:txBody>
                  <a:tcPr>
                    <a:solidFill>
                      <a:schemeClr val="bg1">
                        <a:lumMod val="75000"/>
                      </a:schemeClr>
                    </a:solidFill>
                  </a:tcPr>
                </a:tc>
                <a:tc>
                  <a:txBody>
                    <a:bodyPr/>
                    <a:lstStyle/>
                    <a:p>
                      <a:pPr algn="ctr"/>
                      <a:r>
                        <a:rPr lang="en-US" dirty="0"/>
                        <a:t>23</a:t>
                      </a:r>
                    </a:p>
                  </a:txBody>
                  <a:tcPr/>
                </a:tc>
                <a:extLst>
                  <a:ext uri="{0D108BD9-81ED-4DB2-BD59-A6C34878D82A}">
                    <a16:rowId xmlns:a16="http://schemas.microsoft.com/office/drawing/2014/main" val="3471731394"/>
                  </a:ext>
                </a:extLst>
              </a:tr>
              <a:tr h="370840">
                <a:tc>
                  <a:txBody>
                    <a:bodyPr/>
                    <a:lstStyle/>
                    <a:p>
                      <a:r>
                        <a:rPr lang="en-US" dirty="0"/>
                        <a:t>Burglary</a:t>
                      </a:r>
                    </a:p>
                  </a:txBody>
                  <a:tcPr/>
                </a:tc>
                <a:tc>
                  <a:txBody>
                    <a:bodyPr/>
                    <a:lstStyle/>
                    <a:p>
                      <a:pPr algn="ctr"/>
                      <a:r>
                        <a:rPr lang="en-US" dirty="0"/>
                        <a:t>53</a:t>
                      </a:r>
                    </a:p>
                  </a:txBody>
                  <a:tcPr/>
                </a:tc>
                <a:tc>
                  <a:txBody>
                    <a:bodyPr/>
                    <a:lstStyle/>
                    <a:p>
                      <a:pPr algn="ctr"/>
                      <a:r>
                        <a:rPr lang="en-US" dirty="0"/>
                        <a:t>59</a:t>
                      </a:r>
                    </a:p>
                  </a:txBody>
                  <a:tcPr/>
                </a:tc>
                <a:tc>
                  <a:txBody>
                    <a:bodyPr/>
                    <a:lstStyle/>
                    <a:p>
                      <a:pPr algn="ctr"/>
                      <a:r>
                        <a:rPr lang="en-US" dirty="0">
                          <a:solidFill>
                            <a:schemeClr val="tx1"/>
                          </a:solidFill>
                        </a:rPr>
                        <a:t>11%</a:t>
                      </a:r>
                    </a:p>
                  </a:txBody>
                  <a:tcPr>
                    <a:solidFill>
                      <a:schemeClr val="bg1">
                        <a:lumMod val="75000"/>
                      </a:schemeClr>
                    </a:solidFill>
                  </a:tcPr>
                </a:tc>
                <a:tc>
                  <a:txBody>
                    <a:bodyPr/>
                    <a:lstStyle/>
                    <a:p>
                      <a:pPr algn="ctr"/>
                      <a:r>
                        <a:rPr lang="en-US" dirty="0"/>
                        <a:t>11</a:t>
                      </a:r>
                    </a:p>
                  </a:txBody>
                  <a:tcPr/>
                </a:tc>
                <a:extLst>
                  <a:ext uri="{0D108BD9-81ED-4DB2-BD59-A6C34878D82A}">
                    <a16:rowId xmlns:a16="http://schemas.microsoft.com/office/drawing/2014/main" val="1294362133"/>
                  </a:ext>
                </a:extLst>
              </a:tr>
              <a:tr h="370840">
                <a:tc>
                  <a:txBody>
                    <a:bodyPr/>
                    <a:lstStyle/>
                    <a:p>
                      <a:r>
                        <a:rPr lang="en-US" dirty="0"/>
                        <a:t>Larceny</a:t>
                      </a:r>
                    </a:p>
                  </a:txBody>
                  <a:tcPr/>
                </a:tc>
                <a:tc>
                  <a:txBody>
                    <a:bodyPr/>
                    <a:lstStyle/>
                    <a:p>
                      <a:pPr algn="ctr"/>
                      <a:r>
                        <a:rPr lang="en-US" dirty="0"/>
                        <a:t>273</a:t>
                      </a:r>
                    </a:p>
                  </a:txBody>
                  <a:tcPr/>
                </a:tc>
                <a:tc>
                  <a:txBody>
                    <a:bodyPr/>
                    <a:lstStyle/>
                    <a:p>
                      <a:pPr algn="ctr"/>
                      <a:r>
                        <a:rPr lang="en-US" dirty="0"/>
                        <a:t>480</a:t>
                      </a:r>
                    </a:p>
                  </a:txBody>
                  <a:tcPr/>
                </a:tc>
                <a:tc>
                  <a:txBody>
                    <a:bodyPr/>
                    <a:lstStyle/>
                    <a:p>
                      <a:pPr algn="ctr"/>
                      <a:r>
                        <a:rPr lang="en-US" dirty="0">
                          <a:solidFill>
                            <a:schemeClr val="tx1"/>
                          </a:solidFill>
                        </a:rPr>
                        <a:t>76%</a:t>
                      </a:r>
                    </a:p>
                  </a:txBody>
                  <a:tcPr>
                    <a:solidFill>
                      <a:schemeClr val="bg1">
                        <a:lumMod val="75000"/>
                      </a:schemeClr>
                    </a:solidFill>
                  </a:tcPr>
                </a:tc>
                <a:tc>
                  <a:txBody>
                    <a:bodyPr/>
                    <a:lstStyle/>
                    <a:p>
                      <a:pPr algn="ctr"/>
                      <a:r>
                        <a:rPr lang="en-US" dirty="0"/>
                        <a:t>113</a:t>
                      </a:r>
                    </a:p>
                  </a:txBody>
                  <a:tcPr/>
                </a:tc>
                <a:extLst>
                  <a:ext uri="{0D108BD9-81ED-4DB2-BD59-A6C34878D82A}">
                    <a16:rowId xmlns:a16="http://schemas.microsoft.com/office/drawing/2014/main" val="1258049690"/>
                  </a:ext>
                </a:extLst>
              </a:tr>
              <a:tr h="370840">
                <a:tc>
                  <a:txBody>
                    <a:bodyPr/>
                    <a:lstStyle/>
                    <a:p>
                      <a:r>
                        <a:rPr lang="en-US" dirty="0"/>
                        <a:t>Stolen Vehicle</a:t>
                      </a:r>
                    </a:p>
                  </a:txBody>
                  <a:tcPr/>
                </a:tc>
                <a:tc>
                  <a:txBody>
                    <a:bodyPr/>
                    <a:lstStyle/>
                    <a:p>
                      <a:pPr algn="ctr"/>
                      <a:r>
                        <a:rPr lang="en-US" dirty="0"/>
                        <a:t>61</a:t>
                      </a:r>
                    </a:p>
                  </a:txBody>
                  <a:tcPr/>
                </a:tc>
                <a:tc>
                  <a:txBody>
                    <a:bodyPr/>
                    <a:lstStyle/>
                    <a:p>
                      <a:pPr algn="ctr"/>
                      <a:r>
                        <a:rPr lang="en-US" dirty="0"/>
                        <a:t>60</a:t>
                      </a:r>
                    </a:p>
                  </a:txBody>
                  <a:tcPr/>
                </a:tc>
                <a:tc>
                  <a:txBody>
                    <a:bodyPr/>
                    <a:lstStyle/>
                    <a:p>
                      <a:pPr algn="ctr"/>
                      <a:r>
                        <a:rPr lang="en-US" dirty="0">
                          <a:solidFill>
                            <a:schemeClr val="tx1"/>
                          </a:solidFill>
                        </a:rPr>
                        <a:t>-2%</a:t>
                      </a:r>
                    </a:p>
                  </a:txBody>
                  <a:tcPr>
                    <a:solidFill>
                      <a:schemeClr val="bg1">
                        <a:lumMod val="75000"/>
                      </a:schemeClr>
                    </a:solidFill>
                  </a:tcPr>
                </a:tc>
                <a:tc>
                  <a:txBody>
                    <a:bodyPr/>
                    <a:lstStyle/>
                    <a:p>
                      <a:pPr algn="ctr"/>
                      <a:r>
                        <a:rPr lang="en-US" dirty="0"/>
                        <a:t>11</a:t>
                      </a:r>
                    </a:p>
                  </a:txBody>
                  <a:tcPr/>
                </a:tc>
                <a:extLst>
                  <a:ext uri="{0D108BD9-81ED-4DB2-BD59-A6C34878D82A}">
                    <a16:rowId xmlns:a16="http://schemas.microsoft.com/office/drawing/2014/main" val="1804882818"/>
                  </a:ext>
                </a:extLst>
              </a:tr>
              <a:tr h="370840">
                <a:tc>
                  <a:txBody>
                    <a:bodyPr/>
                    <a:lstStyle/>
                    <a:p>
                      <a:r>
                        <a:rPr lang="en-US" dirty="0"/>
                        <a:t>Arson</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solidFill>
                            <a:schemeClr val="tx1"/>
                          </a:solidFill>
                        </a:rPr>
                        <a:t>50%</a:t>
                      </a:r>
                    </a:p>
                  </a:txBody>
                  <a:tcPr>
                    <a:solidFill>
                      <a:schemeClr val="bg1">
                        <a:lumMod val="75000"/>
                      </a:schemeClr>
                    </a:solidFill>
                  </a:tcPr>
                </a:tc>
                <a:tc>
                  <a:txBody>
                    <a:bodyPr/>
                    <a:lstStyle/>
                    <a:p>
                      <a:pPr algn="ctr"/>
                      <a:r>
                        <a:rPr lang="en-US" dirty="0"/>
                        <a:t>2</a:t>
                      </a:r>
                    </a:p>
                  </a:txBody>
                  <a:tcPr/>
                </a:tc>
                <a:extLst>
                  <a:ext uri="{0D108BD9-81ED-4DB2-BD59-A6C34878D82A}">
                    <a16:rowId xmlns:a16="http://schemas.microsoft.com/office/drawing/2014/main" val="2573266495"/>
                  </a:ext>
                </a:extLst>
              </a:tr>
              <a:tr h="370840">
                <a:tc>
                  <a:txBody>
                    <a:bodyPr/>
                    <a:lstStyle/>
                    <a:p>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solidFill>
                          <a:schemeClr val="tx1"/>
                        </a:solidFill>
                      </a:endParaRPr>
                    </a:p>
                  </a:txBody>
                  <a:tcPr>
                    <a:solidFill>
                      <a:schemeClr val="bg1">
                        <a:lumMod val="75000"/>
                      </a:schemeClr>
                    </a:solidFill>
                  </a:tcPr>
                </a:tc>
                <a:tc>
                  <a:txBody>
                    <a:bodyPr/>
                    <a:lstStyle/>
                    <a:p>
                      <a:pPr algn="ctr"/>
                      <a:endParaRPr lang="en-US" dirty="0"/>
                    </a:p>
                  </a:txBody>
                  <a:tcPr/>
                </a:tc>
                <a:extLst>
                  <a:ext uri="{0D108BD9-81ED-4DB2-BD59-A6C34878D82A}">
                    <a16:rowId xmlns:a16="http://schemas.microsoft.com/office/drawing/2014/main" val="3847850365"/>
                  </a:ext>
                </a:extLst>
              </a:tr>
              <a:tr h="370840">
                <a:tc>
                  <a:txBody>
                    <a:bodyPr/>
                    <a:lstStyle/>
                    <a:p>
                      <a:r>
                        <a:rPr lang="en-US" dirty="0"/>
                        <a:t>Crimes Against Persons</a:t>
                      </a:r>
                    </a:p>
                  </a:txBody>
                  <a:tcPr/>
                </a:tc>
                <a:tc>
                  <a:txBody>
                    <a:bodyPr/>
                    <a:lstStyle/>
                    <a:p>
                      <a:pPr algn="ctr"/>
                      <a:r>
                        <a:rPr lang="en-US" dirty="0"/>
                        <a:t>90</a:t>
                      </a:r>
                    </a:p>
                  </a:txBody>
                  <a:tcPr/>
                </a:tc>
                <a:tc>
                  <a:txBody>
                    <a:bodyPr/>
                    <a:lstStyle/>
                    <a:p>
                      <a:pPr algn="ctr"/>
                      <a:r>
                        <a:rPr lang="en-US" dirty="0"/>
                        <a:t>115</a:t>
                      </a:r>
                    </a:p>
                  </a:txBody>
                  <a:tcPr/>
                </a:tc>
                <a:tc>
                  <a:txBody>
                    <a:bodyPr/>
                    <a:lstStyle/>
                    <a:p>
                      <a:pPr algn="ctr"/>
                      <a:r>
                        <a:rPr lang="en-US" dirty="0">
                          <a:solidFill>
                            <a:schemeClr val="tx1"/>
                          </a:solidFill>
                        </a:rPr>
                        <a:t>32%</a:t>
                      </a:r>
                    </a:p>
                  </a:txBody>
                  <a:tcPr>
                    <a:solidFill>
                      <a:schemeClr val="bg1">
                        <a:lumMod val="75000"/>
                      </a:schemeClr>
                    </a:solidFill>
                  </a:tcPr>
                </a:tc>
                <a:tc>
                  <a:txBody>
                    <a:bodyPr/>
                    <a:lstStyle/>
                    <a:p>
                      <a:pPr algn="ctr"/>
                      <a:r>
                        <a:rPr lang="en-US" dirty="0"/>
                        <a:t>30</a:t>
                      </a:r>
                    </a:p>
                  </a:txBody>
                  <a:tcPr/>
                </a:tc>
                <a:extLst>
                  <a:ext uri="{0D108BD9-81ED-4DB2-BD59-A6C34878D82A}">
                    <a16:rowId xmlns:a16="http://schemas.microsoft.com/office/drawing/2014/main" val="920791428"/>
                  </a:ext>
                </a:extLst>
              </a:tr>
              <a:tr h="370840">
                <a:tc>
                  <a:txBody>
                    <a:bodyPr/>
                    <a:lstStyle/>
                    <a:p>
                      <a:r>
                        <a:rPr lang="en-US" dirty="0"/>
                        <a:t>Crimes Against Property</a:t>
                      </a:r>
                    </a:p>
                  </a:txBody>
                  <a:tcPr/>
                </a:tc>
                <a:tc>
                  <a:txBody>
                    <a:bodyPr/>
                    <a:lstStyle/>
                    <a:p>
                      <a:pPr algn="ctr"/>
                      <a:r>
                        <a:rPr lang="en-US" dirty="0"/>
                        <a:t>389</a:t>
                      </a:r>
                    </a:p>
                  </a:txBody>
                  <a:tcPr/>
                </a:tc>
                <a:tc>
                  <a:txBody>
                    <a:bodyPr/>
                    <a:lstStyle/>
                    <a:p>
                      <a:pPr algn="ctr"/>
                      <a:r>
                        <a:rPr lang="en-US" dirty="0"/>
                        <a:t>602</a:t>
                      </a:r>
                    </a:p>
                  </a:txBody>
                  <a:tcPr/>
                </a:tc>
                <a:tc>
                  <a:txBody>
                    <a:bodyPr/>
                    <a:lstStyle/>
                    <a:p>
                      <a:pPr algn="ctr"/>
                      <a:r>
                        <a:rPr lang="en-US" dirty="0">
                          <a:solidFill>
                            <a:schemeClr val="tx1"/>
                          </a:solidFill>
                        </a:rPr>
                        <a:t>54%</a:t>
                      </a:r>
                    </a:p>
                  </a:txBody>
                  <a:tcPr>
                    <a:solidFill>
                      <a:schemeClr val="bg1">
                        <a:lumMod val="75000"/>
                      </a:schemeClr>
                    </a:solidFill>
                  </a:tcPr>
                </a:tc>
                <a:tc>
                  <a:txBody>
                    <a:bodyPr/>
                    <a:lstStyle/>
                    <a:p>
                      <a:pPr algn="ctr"/>
                      <a:r>
                        <a:rPr lang="en-US" dirty="0"/>
                        <a:t>137</a:t>
                      </a:r>
                    </a:p>
                  </a:txBody>
                  <a:tcPr/>
                </a:tc>
                <a:extLst>
                  <a:ext uri="{0D108BD9-81ED-4DB2-BD59-A6C34878D82A}">
                    <a16:rowId xmlns:a16="http://schemas.microsoft.com/office/drawing/2014/main" val="1411878408"/>
                  </a:ext>
                </a:extLst>
              </a:tr>
            </a:tbl>
          </a:graphicData>
        </a:graphic>
      </p:graphicFrame>
      <p:sp>
        <p:nvSpPr>
          <p:cNvPr id="5" name="TextBox 4">
            <a:extLst>
              <a:ext uri="{FF2B5EF4-FFF2-40B4-BE49-F238E27FC236}">
                <a16:creationId xmlns:a16="http://schemas.microsoft.com/office/drawing/2014/main" id="{6E9AA543-B5FC-EE4C-D80E-A03C040164DC}"/>
              </a:ext>
            </a:extLst>
          </p:cNvPr>
          <p:cNvSpPr txBox="1"/>
          <p:nvPr/>
        </p:nvSpPr>
        <p:spPr>
          <a:xfrm>
            <a:off x="6722534" y="6295293"/>
            <a:ext cx="1682749" cy="369332"/>
          </a:xfrm>
          <a:prstGeom prst="rect">
            <a:avLst/>
          </a:prstGeom>
          <a:noFill/>
        </p:spPr>
        <p:txBody>
          <a:bodyPr wrap="square" rtlCol="0">
            <a:spAutoFit/>
          </a:bodyPr>
          <a:lstStyle/>
          <a:p>
            <a:r>
              <a:rPr lang="en-US" dirty="0">
                <a:solidFill>
                  <a:schemeClr val="bg1"/>
                </a:solidFill>
              </a:rPr>
              <a:t>* Jan-Mar 2022</a:t>
            </a:r>
          </a:p>
        </p:txBody>
      </p:sp>
    </p:spTree>
    <p:extLst>
      <p:ext uri="{BB962C8B-B14F-4D97-AF65-F5344CB8AC3E}">
        <p14:creationId xmlns:p14="http://schemas.microsoft.com/office/powerpoint/2010/main" val="4184605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8684A-4C6F-A47B-EDDB-D2BC7B668E6A}"/>
              </a:ext>
            </a:extLst>
          </p:cNvPr>
          <p:cNvSpPr>
            <a:spLocks noGrp="1"/>
          </p:cNvSpPr>
          <p:nvPr>
            <p:ph type="title"/>
          </p:nvPr>
        </p:nvSpPr>
        <p:spPr>
          <a:xfrm>
            <a:off x="628649" y="197487"/>
            <a:ext cx="7886700" cy="879474"/>
          </a:xfrm>
          <a:solidFill>
            <a:schemeClr val="accent1">
              <a:lumMod val="75000"/>
            </a:schemeClr>
          </a:solidFill>
        </p:spPr>
        <p:txBody>
          <a:bodyPr>
            <a:normAutofit/>
          </a:bodyPr>
          <a:lstStyle/>
          <a:p>
            <a:pPr algn="ctr"/>
            <a:r>
              <a:rPr lang="en-US" sz="3200" dirty="0" err="1">
                <a:solidFill>
                  <a:schemeClr val="bg1"/>
                </a:solidFill>
                <a:latin typeface="Amasis MT Pro Medium" panose="02040604050005020304" pitchFamily="18" charset="0"/>
              </a:rPr>
              <a:t>UCR</a:t>
            </a:r>
            <a:r>
              <a:rPr lang="en-US" sz="3200" dirty="0">
                <a:solidFill>
                  <a:schemeClr val="bg1"/>
                </a:solidFill>
                <a:latin typeface="Amasis MT Pro Medium" panose="02040604050005020304" pitchFamily="18" charset="0"/>
              </a:rPr>
              <a:t> Part 1 &amp; NIBRS Group A Crimes</a:t>
            </a:r>
          </a:p>
        </p:txBody>
      </p:sp>
      <p:graphicFrame>
        <p:nvGraphicFramePr>
          <p:cNvPr id="4" name="Table 3">
            <a:extLst>
              <a:ext uri="{FF2B5EF4-FFF2-40B4-BE49-F238E27FC236}">
                <a16:creationId xmlns:a16="http://schemas.microsoft.com/office/drawing/2014/main" id="{A3417B67-691C-0036-974F-C7ED26B222D3}"/>
              </a:ext>
            </a:extLst>
          </p:cNvPr>
          <p:cNvGraphicFramePr>
            <a:graphicFrameLocks noGrp="1"/>
          </p:cNvGraphicFramePr>
          <p:nvPr>
            <p:extLst>
              <p:ext uri="{D42A27DB-BD31-4B8C-83A1-F6EECF244321}">
                <p14:modId xmlns:p14="http://schemas.microsoft.com/office/powerpoint/2010/main" val="1304932831"/>
              </p:ext>
            </p:extLst>
          </p:nvPr>
        </p:nvGraphicFramePr>
        <p:xfrm>
          <a:off x="736864" y="1815159"/>
          <a:ext cx="7670272" cy="3227682"/>
        </p:xfrm>
        <a:graphic>
          <a:graphicData uri="http://schemas.openxmlformats.org/drawingml/2006/table">
            <a:tbl>
              <a:tblPr firstRow="1" bandRow="1">
                <a:tableStyleId>{5C22544A-7EE6-4342-B048-85BDC9FD1C3A}</a:tableStyleId>
              </a:tblPr>
              <a:tblGrid>
                <a:gridCol w="2555133">
                  <a:extLst>
                    <a:ext uri="{9D8B030D-6E8A-4147-A177-3AD203B41FA5}">
                      <a16:colId xmlns:a16="http://schemas.microsoft.com/office/drawing/2014/main" val="2413617000"/>
                    </a:ext>
                  </a:extLst>
                </a:gridCol>
                <a:gridCol w="1153003">
                  <a:extLst>
                    <a:ext uri="{9D8B030D-6E8A-4147-A177-3AD203B41FA5}">
                      <a16:colId xmlns:a16="http://schemas.microsoft.com/office/drawing/2014/main" val="1767153510"/>
                    </a:ext>
                  </a:extLst>
                </a:gridCol>
                <a:gridCol w="1286933">
                  <a:extLst>
                    <a:ext uri="{9D8B030D-6E8A-4147-A177-3AD203B41FA5}">
                      <a16:colId xmlns:a16="http://schemas.microsoft.com/office/drawing/2014/main" val="1859889407"/>
                    </a:ext>
                  </a:extLst>
                </a:gridCol>
                <a:gridCol w="1056148">
                  <a:extLst>
                    <a:ext uri="{9D8B030D-6E8A-4147-A177-3AD203B41FA5}">
                      <a16:colId xmlns:a16="http://schemas.microsoft.com/office/drawing/2014/main" val="2511050244"/>
                    </a:ext>
                  </a:extLst>
                </a:gridCol>
                <a:gridCol w="1619055">
                  <a:extLst>
                    <a:ext uri="{9D8B030D-6E8A-4147-A177-3AD203B41FA5}">
                      <a16:colId xmlns:a16="http://schemas.microsoft.com/office/drawing/2014/main" val="3507879784"/>
                    </a:ext>
                  </a:extLst>
                </a:gridCol>
              </a:tblGrid>
              <a:tr h="972938">
                <a:tc>
                  <a:txBody>
                    <a:bodyPr/>
                    <a:lstStyle/>
                    <a:p>
                      <a:r>
                        <a:rPr lang="en-US" dirty="0"/>
                        <a:t>NIBRS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2022 (NIBRS)*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2022 Annualized (NIBRS)**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2023 (NIBRS)</a:t>
                      </a:r>
                    </a:p>
                  </a:txBody>
                  <a:tcPr/>
                </a:tc>
                <a:tc>
                  <a:txBody>
                    <a:bodyPr/>
                    <a:lstStyle/>
                    <a:p>
                      <a:pPr algn="ctr"/>
                      <a:r>
                        <a:rPr lang="en-US" dirty="0"/>
                        <a:t>Annualized **</a:t>
                      </a:r>
                    </a:p>
                  </a:txBody>
                  <a:tcPr/>
                </a:tc>
                <a:extLst>
                  <a:ext uri="{0D108BD9-81ED-4DB2-BD59-A6C34878D82A}">
                    <a16:rowId xmlns:a16="http://schemas.microsoft.com/office/drawing/2014/main" val="2714411062"/>
                  </a:ext>
                </a:extLst>
              </a:tr>
              <a:tr h="563686">
                <a:tc>
                  <a:txBody>
                    <a:bodyPr/>
                    <a:lstStyle/>
                    <a:p>
                      <a:r>
                        <a:rPr lang="en-US" b="1" dirty="0"/>
                        <a:t>NIBRS Group A</a:t>
                      </a:r>
                    </a:p>
                  </a:txBody>
                  <a:tcPr/>
                </a:tc>
                <a:tc>
                  <a:txBody>
                    <a:bodyPr/>
                    <a:lstStyle/>
                    <a:p>
                      <a:pPr algn="ctr"/>
                      <a:r>
                        <a:rPr lang="en-US" b="1" dirty="0"/>
                        <a:t>779</a:t>
                      </a:r>
                    </a:p>
                  </a:txBody>
                  <a:tcPr/>
                </a:tc>
                <a:tc>
                  <a:txBody>
                    <a:bodyPr/>
                    <a:lstStyle/>
                    <a:p>
                      <a:pPr algn="ctr"/>
                      <a:r>
                        <a:rPr lang="en-US" b="1" dirty="0"/>
                        <a:t>1037</a:t>
                      </a:r>
                    </a:p>
                  </a:txBody>
                  <a:tcPr/>
                </a:tc>
                <a:tc>
                  <a:txBody>
                    <a:bodyPr/>
                    <a:lstStyle/>
                    <a:p>
                      <a:pPr algn="ctr"/>
                      <a:r>
                        <a:rPr lang="en-US" b="1" dirty="0"/>
                        <a:t>930</a:t>
                      </a:r>
                    </a:p>
                  </a:txBody>
                  <a:tcPr/>
                </a:tc>
                <a:tc>
                  <a:txBody>
                    <a:bodyPr/>
                    <a:lstStyle/>
                    <a:p>
                      <a:pPr algn="ctr"/>
                      <a:r>
                        <a:rPr lang="en-US" b="1" dirty="0"/>
                        <a:t>-11%</a:t>
                      </a:r>
                    </a:p>
                  </a:txBody>
                  <a:tcPr/>
                </a:tc>
                <a:extLst>
                  <a:ext uri="{0D108BD9-81ED-4DB2-BD59-A6C34878D82A}">
                    <a16:rowId xmlns:a16="http://schemas.microsoft.com/office/drawing/2014/main" val="758317806"/>
                  </a:ext>
                </a:extLst>
              </a:tr>
              <a:tr h="563686">
                <a:tc>
                  <a:txBody>
                    <a:bodyPr/>
                    <a:lstStyle/>
                    <a:p>
                      <a:r>
                        <a:rPr lang="en-US" dirty="0"/>
                        <a:t>Crimes Against Persons</a:t>
                      </a:r>
                    </a:p>
                  </a:txBody>
                  <a:tcPr/>
                </a:tc>
                <a:tc>
                  <a:txBody>
                    <a:bodyPr/>
                    <a:lstStyle/>
                    <a:p>
                      <a:pPr algn="ctr"/>
                      <a:r>
                        <a:rPr lang="en-US" dirty="0"/>
                        <a:t>133</a:t>
                      </a:r>
                    </a:p>
                  </a:txBody>
                  <a:tcPr/>
                </a:tc>
                <a:tc>
                  <a:txBody>
                    <a:bodyPr/>
                    <a:lstStyle/>
                    <a:p>
                      <a:pPr algn="ctr"/>
                      <a:r>
                        <a:rPr lang="en-US" b="1" dirty="0"/>
                        <a:t>177</a:t>
                      </a:r>
                    </a:p>
                  </a:txBody>
                  <a:tcPr/>
                </a:tc>
                <a:tc>
                  <a:txBody>
                    <a:bodyPr/>
                    <a:lstStyle/>
                    <a:p>
                      <a:pPr algn="ctr"/>
                      <a:r>
                        <a:rPr lang="en-US" dirty="0"/>
                        <a:t>158</a:t>
                      </a:r>
                    </a:p>
                  </a:txBody>
                  <a:tcPr/>
                </a:tc>
                <a:tc>
                  <a:txBody>
                    <a:bodyPr/>
                    <a:lstStyle/>
                    <a:p>
                      <a:pPr algn="ctr"/>
                      <a:r>
                        <a:rPr lang="en-US" dirty="0">
                          <a:solidFill>
                            <a:schemeClr val="tx1"/>
                          </a:solidFill>
                        </a:rPr>
                        <a:t>-11%</a:t>
                      </a:r>
                    </a:p>
                  </a:txBody>
                  <a:tcPr/>
                </a:tc>
                <a:extLst>
                  <a:ext uri="{0D108BD9-81ED-4DB2-BD59-A6C34878D82A}">
                    <a16:rowId xmlns:a16="http://schemas.microsoft.com/office/drawing/2014/main" val="1018604935"/>
                  </a:ext>
                </a:extLst>
              </a:tr>
              <a:tr h="563686">
                <a:tc>
                  <a:txBody>
                    <a:bodyPr/>
                    <a:lstStyle/>
                    <a:p>
                      <a:r>
                        <a:rPr lang="en-US" dirty="0"/>
                        <a:t>Crimes Against Property</a:t>
                      </a:r>
                    </a:p>
                  </a:txBody>
                  <a:tcPr/>
                </a:tc>
                <a:tc>
                  <a:txBody>
                    <a:bodyPr/>
                    <a:lstStyle/>
                    <a:p>
                      <a:pPr algn="ctr"/>
                      <a:r>
                        <a:rPr lang="en-US" dirty="0"/>
                        <a:t>584</a:t>
                      </a:r>
                    </a:p>
                  </a:txBody>
                  <a:tcPr/>
                </a:tc>
                <a:tc>
                  <a:txBody>
                    <a:bodyPr/>
                    <a:lstStyle/>
                    <a:p>
                      <a:pPr algn="ctr"/>
                      <a:r>
                        <a:rPr lang="en-US" b="1" dirty="0"/>
                        <a:t>778</a:t>
                      </a:r>
                    </a:p>
                  </a:txBody>
                  <a:tcPr/>
                </a:tc>
                <a:tc>
                  <a:txBody>
                    <a:bodyPr/>
                    <a:lstStyle/>
                    <a:p>
                      <a:pPr algn="ctr"/>
                      <a:r>
                        <a:rPr lang="en-US" dirty="0"/>
                        <a:t>632</a:t>
                      </a:r>
                    </a:p>
                  </a:txBody>
                  <a:tcPr/>
                </a:tc>
                <a:tc>
                  <a:txBody>
                    <a:bodyPr/>
                    <a:lstStyle/>
                    <a:p>
                      <a:pPr algn="ctr"/>
                      <a:r>
                        <a:rPr lang="en-US" dirty="0">
                          <a:solidFill>
                            <a:schemeClr val="tx1"/>
                          </a:solidFill>
                        </a:rPr>
                        <a:t>-19%</a:t>
                      </a:r>
                    </a:p>
                  </a:txBody>
                  <a:tcPr/>
                </a:tc>
                <a:extLst>
                  <a:ext uri="{0D108BD9-81ED-4DB2-BD59-A6C34878D82A}">
                    <a16:rowId xmlns:a16="http://schemas.microsoft.com/office/drawing/2014/main" val="3148245551"/>
                  </a:ext>
                </a:extLst>
              </a:tr>
              <a:tr h="563686">
                <a:tc>
                  <a:txBody>
                    <a:bodyPr/>
                    <a:lstStyle/>
                    <a:p>
                      <a:r>
                        <a:rPr lang="en-US" dirty="0"/>
                        <a:t>Crimes Against Society</a:t>
                      </a:r>
                    </a:p>
                  </a:txBody>
                  <a:tcPr/>
                </a:tc>
                <a:tc>
                  <a:txBody>
                    <a:bodyPr/>
                    <a:lstStyle/>
                    <a:p>
                      <a:pPr algn="ctr"/>
                      <a:r>
                        <a:rPr lang="en-US" dirty="0"/>
                        <a:t>62</a:t>
                      </a:r>
                    </a:p>
                  </a:txBody>
                  <a:tcPr/>
                </a:tc>
                <a:tc>
                  <a:txBody>
                    <a:bodyPr/>
                    <a:lstStyle/>
                    <a:p>
                      <a:pPr algn="ctr"/>
                      <a:r>
                        <a:rPr lang="en-US" b="1" dirty="0"/>
                        <a:t>82</a:t>
                      </a:r>
                    </a:p>
                  </a:txBody>
                  <a:tcPr/>
                </a:tc>
                <a:tc>
                  <a:txBody>
                    <a:bodyPr/>
                    <a:lstStyle/>
                    <a:p>
                      <a:pPr algn="ctr"/>
                      <a:r>
                        <a:rPr lang="en-US" dirty="0"/>
                        <a:t>140</a:t>
                      </a:r>
                    </a:p>
                  </a:txBody>
                  <a:tcPr/>
                </a:tc>
                <a:tc>
                  <a:txBody>
                    <a:bodyPr/>
                    <a:lstStyle/>
                    <a:p>
                      <a:pPr algn="ctr"/>
                      <a:r>
                        <a:rPr lang="en-US" dirty="0">
                          <a:solidFill>
                            <a:schemeClr val="tx1"/>
                          </a:solidFill>
                        </a:rPr>
                        <a:t>70%</a:t>
                      </a:r>
                    </a:p>
                  </a:txBody>
                  <a:tcPr/>
                </a:tc>
                <a:extLst>
                  <a:ext uri="{0D108BD9-81ED-4DB2-BD59-A6C34878D82A}">
                    <a16:rowId xmlns:a16="http://schemas.microsoft.com/office/drawing/2014/main" val="3471731394"/>
                  </a:ext>
                </a:extLst>
              </a:tr>
            </a:tbl>
          </a:graphicData>
        </a:graphic>
      </p:graphicFrame>
      <p:sp>
        <p:nvSpPr>
          <p:cNvPr id="5" name="TextBox 4">
            <a:extLst>
              <a:ext uri="{FF2B5EF4-FFF2-40B4-BE49-F238E27FC236}">
                <a16:creationId xmlns:a16="http://schemas.microsoft.com/office/drawing/2014/main" id="{6E9AA543-B5FC-EE4C-D80E-A03C040164DC}"/>
              </a:ext>
            </a:extLst>
          </p:cNvPr>
          <p:cNvSpPr txBox="1"/>
          <p:nvPr/>
        </p:nvSpPr>
        <p:spPr>
          <a:xfrm>
            <a:off x="3627966" y="5042841"/>
            <a:ext cx="1888066" cy="338554"/>
          </a:xfrm>
          <a:prstGeom prst="rect">
            <a:avLst/>
          </a:prstGeom>
          <a:noFill/>
        </p:spPr>
        <p:txBody>
          <a:bodyPr wrap="square" rtlCol="0">
            <a:spAutoFit/>
          </a:bodyPr>
          <a:lstStyle/>
          <a:p>
            <a:r>
              <a:rPr lang="en-US" sz="1600" dirty="0">
                <a:solidFill>
                  <a:schemeClr val="bg1"/>
                </a:solidFill>
              </a:rPr>
              <a:t>* April - Dec 2022</a:t>
            </a:r>
          </a:p>
        </p:txBody>
      </p:sp>
      <p:sp>
        <p:nvSpPr>
          <p:cNvPr id="3" name="TextBox 2">
            <a:extLst>
              <a:ext uri="{FF2B5EF4-FFF2-40B4-BE49-F238E27FC236}">
                <a16:creationId xmlns:a16="http://schemas.microsoft.com/office/drawing/2014/main" id="{49912F16-45D6-7AF4-31E9-9C9EE668E801}"/>
              </a:ext>
            </a:extLst>
          </p:cNvPr>
          <p:cNvSpPr txBox="1"/>
          <p:nvPr/>
        </p:nvSpPr>
        <p:spPr>
          <a:xfrm>
            <a:off x="6493933" y="5047903"/>
            <a:ext cx="2159000" cy="738664"/>
          </a:xfrm>
          <a:prstGeom prst="rect">
            <a:avLst/>
          </a:prstGeom>
          <a:noFill/>
        </p:spPr>
        <p:txBody>
          <a:bodyPr wrap="square" rtlCol="0">
            <a:spAutoFit/>
          </a:bodyPr>
          <a:lstStyle/>
          <a:p>
            <a:r>
              <a:rPr lang="en-US" sz="1400" dirty="0">
                <a:solidFill>
                  <a:schemeClr val="bg1"/>
                </a:solidFill>
              </a:rPr>
              <a:t>** Approximate based on annualization of 9 months of 2022 data </a:t>
            </a:r>
          </a:p>
        </p:txBody>
      </p:sp>
    </p:spTree>
    <p:extLst>
      <p:ext uri="{BB962C8B-B14F-4D97-AF65-F5344CB8AC3E}">
        <p14:creationId xmlns:p14="http://schemas.microsoft.com/office/powerpoint/2010/main" val="2282851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8684A-4C6F-A47B-EDDB-D2BC7B668E6A}"/>
              </a:ext>
            </a:extLst>
          </p:cNvPr>
          <p:cNvSpPr>
            <a:spLocks noGrp="1"/>
          </p:cNvSpPr>
          <p:nvPr>
            <p:ph type="title"/>
          </p:nvPr>
        </p:nvSpPr>
        <p:spPr>
          <a:xfrm>
            <a:off x="628649" y="197487"/>
            <a:ext cx="7886700" cy="879474"/>
          </a:xfrm>
          <a:solidFill>
            <a:schemeClr val="accent1">
              <a:lumMod val="75000"/>
            </a:schemeClr>
          </a:solidFill>
        </p:spPr>
        <p:txBody>
          <a:bodyPr>
            <a:normAutofit/>
          </a:bodyPr>
          <a:lstStyle/>
          <a:p>
            <a:pPr algn="ctr"/>
            <a:r>
              <a:rPr lang="en-US" sz="3200" dirty="0">
                <a:solidFill>
                  <a:schemeClr val="bg1"/>
                </a:solidFill>
                <a:latin typeface="Amasis MT Pro Medium" panose="02040604050005020304" pitchFamily="18" charset="0"/>
              </a:rPr>
              <a:t>2022 * &amp; 2023 NIBRS Crimes</a:t>
            </a:r>
          </a:p>
        </p:txBody>
      </p:sp>
      <p:graphicFrame>
        <p:nvGraphicFramePr>
          <p:cNvPr id="10" name="Table 9">
            <a:extLst>
              <a:ext uri="{FF2B5EF4-FFF2-40B4-BE49-F238E27FC236}">
                <a16:creationId xmlns:a16="http://schemas.microsoft.com/office/drawing/2014/main" id="{42FEA747-125E-4CA7-7BF8-9AC4948FB552}"/>
              </a:ext>
            </a:extLst>
          </p:cNvPr>
          <p:cNvGraphicFramePr>
            <a:graphicFrameLocks noGrp="1"/>
          </p:cNvGraphicFramePr>
          <p:nvPr>
            <p:extLst>
              <p:ext uri="{D42A27DB-BD31-4B8C-83A1-F6EECF244321}">
                <p14:modId xmlns:p14="http://schemas.microsoft.com/office/powerpoint/2010/main" val="2818737685"/>
              </p:ext>
            </p:extLst>
          </p:nvPr>
        </p:nvGraphicFramePr>
        <p:xfrm>
          <a:off x="541867" y="1320800"/>
          <a:ext cx="8060265" cy="4698989"/>
        </p:xfrm>
        <a:graphic>
          <a:graphicData uri="http://schemas.openxmlformats.org/drawingml/2006/table">
            <a:tbl>
              <a:tblPr>
                <a:tableStyleId>{5C22544A-7EE6-4342-B048-85BDC9FD1C3A}</a:tableStyleId>
              </a:tblPr>
              <a:tblGrid>
                <a:gridCol w="2025082">
                  <a:extLst>
                    <a:ext uri="{9D8B030D-6E8A-4147-A177-3AD203B41FA5}">
                      <a16:colId xmlns:a16="http://schemas.microsoft.com/office/drawing/2014/main" val="2981785866"/>
                    </a:ext>
                  </a:extLst>
                </a:gridCol>
                <a:gridCol w="422499">
                  <a:extLst>
                    <a:ext uri="{9D8B030D-6E8A-4147-A177-3AD203B41FA5}">
                      <a16:colId xmlns:a16="http://schemas.microsoft.com/office/drawing/2014/main" val="285788046"/>
                    </a:ext>
                  </a:extLst>
                </a:gridCol>
                <a:gridCol w="699309">
                  <a:extLst>
                    <a:ext uri="{9D8B030D-6E8A-4147-A177-3AD203B41FA5}">
                      <a16:colId xmlns:a16="http://schemas.microsoft.com/office/drawing/2014/main" val="1091812551"/>
                    </a:ext>
                  </a:extLst>
                </a:gridCol>
                <a:gridCol w="699309">
                  <a:extLst>
                    <a:ext uri="{9D8B030D-6E8A-4147-A177-3AD203B41FA5}">
                      <a16:colId xmlns:a16="http://schemas.microsoft.com/office/drawing/2014/main" val="714154687"/>
                    </a:ext>
                  </a:extLst>
                </a:gridCol>
                <a:gridCol w="699309">
                  <a:extLst>
                    <a:ext uri="{9D8B030D-6E8A-4147-A177-3AD203B41FA5}">
                      <a16:colId xmlns:a16="http://schemas.microsoft.com/office/drawing/2014/main" val="2527634178"/>
                    </a:ext>
                  </a:extLst>
                </a:gridCol>
                <a:gridCol w="1646290">
                  <a:extLst>
                    <a:ext uri="{9D8B030D-6E8A-4147-A177-3AD203B41FA5}">
                      <a16:colId xmlns:a16="http://schemas.microsoft.com/office/drawing/2014/main" val="1715765594"/>
                    </a:ext>
                  </a:extLst>
                </a:gridCol>
                <a:gridCol w="469849">
                  <a:extLst>
                    <a:ext uri="{9D8B030D-6E8A-4147-A177-3AD203B41FA5}">
                      <a16:colId xmlns:a16="http://schemas.microsoft.com/office/drawing/2014/main" val="1559807233"/>
                    </a:ext>
                  </a:extLst>
                </a:gridCol>
                <a:gridCol w="699309">
                  <a:extLst>
                    <a:ext uri="{9D8B030D-6E8A-4147-A177-3AD203B41FA5}">
                      <a16:colId xmlns:a16="http://schemas.microsoft.com/office/drawing/2014/main" val="1042943430"/>
                    </a:ext>
                  </a:extLst>
                </a:gridCol>
                <a:gridCol w="699309">
                  <a:extLst>
                    <a:ext uri="{9D8B030D-6E8A-4147-A177-3AD203B41FA5}">
                      <a16:colId xmlns:a16="http://schemas.microsoft.com/office/drawing/2014/main" val="2405055785"/>
                    </a:ext>
                  </a:extLst>
                </a:gridCol>
              </a:tblGrid>
              <a:tr h="22788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2022*</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2023</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2022*</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2023</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92619548"/>
                  </a:ext>
                </a:extLst>
              </a:tr>
              <a:tr h="227885">
                <a:tc>
                  <a:txBody>
                    <a:bodyPr/>
                    <a:lstStyle/>
                    <a:p>
                      <a:pPr algn="l" rtl="0" fontAlgn="t"/>
                      <a:r>
                        <a:rPr lang="en-US" sz="1100" u="none" strike="noStrike">
                          <a:effectLst/>
                        </a:rPr>
                        <a:t>Murder</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t"/>
                      <a:r>
                        <a:rPr lang="en-US" sz="1100" u="none" strike="noStrike">
                          <a:effectLst/>
                        </a:rPr>
                        <a:t>Extortion/Blackmail</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98723936"/>
                  </a:ext>
                </a:extLst>
              </a:tr>
              <a:tr h="227885">
                <a:tc>
                  <a:txBody>
                    <a:bodyPr/>
                    <a:lstStyle/>
                    <a:p>
                      <a:pPr algn="l" rtl="0" fontAlgn="t"/>
                      <a:r>
                        <a:rPr lang="en-US" sz="1100" u="none" strike="noStrike">
                          <a:effectLst/>
                        </a:rPr>
                        <a:t>Negligent Manslaughter</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t"/>
                      <a:r>
                        <a:rPr lang="en-US" sz="1100" u="none" strike="noStrike">
                          <a:effectLst/>
                        </a:rPr>
                        <a:t>Fraud</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39</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100" u="none" strike="noStrike">
                          <a:effectLst/>
                        </a:rPr>
                        <a:t>49</a:t>
                      </a:r>
                      <a:endParaRPr lang="en-US" sz="11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4209694558"/>
                  </a:ext>
                </a:extLst>
              </a:tr>
              <a:tr h="227885">
                <a:tc>
                  <a:txBody>
                    <a:bodyPr/>
                    <a:lstStyle/>
                    <a:p>
                      <a:pPr algn="l" rtl="0" fontAlgn="t"/>
                      <a:r>
                        <a:rPr lang="en-US" sz="1100" u="none" strike="noStrike">
                          <a:effectLst/>
                        </a:rPr>
                        <a:t>Justifiable Homicide</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t"/>
                      <a:r>
                        <a:rPr lang="en-US" sz="1100" u="none" strike="noStrike">
                          <a:effectLst/>
                        </a:rPr>
                        <a:t>Gambling</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18819422"/>
                  </a:ext>
                </a:extLst>
              </a:tr>
              <a:tr h="227885">
                <a:tc>
                  <a:txBody>
                    <a:bodyPr/>
                    <a:lstStyle/>
                    <a:p>
                      <a:pPr algn="l" rtl="0" fontAlgn="t"/>
                      <a:r>
                        <a:rPr lang="en-US" sz="1100" u="none" strike="noStrike">
                          <a:effectLst/>
                        </a:rPr>
                        <a:t>Rape</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t"/>
                      <a:r>
                        <a:rPr lang="en-US" sz="1100" u="none" strike="noStrike">
                          <a:effectLst/>
                        </a:rPr>
                        <a:t>Kidnapping</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19530360"/>
                  </a:ext>
                </a:extLst>
              </a:tr>
              <a:tr h="227885">
                <a:tc>
                  <a:txBody>
                    <a:bodyPr/>
                    <a:lstStyle/>
                    <a:p>
                      <a:pPr algn="l" rtl="0" fontAlgn="t"/>
                      <a:r>
                        <a:rPr lang="en-US" sz="1100" u="none" strike="noStrike">
                          <a:effectLst/>
                        </a:rPr>
                        <a:t>Robbery</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100" u="none" strike="noStrike">
                          <a:effectLst/>
                        </a:rPr>
                        <a:t>23</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t"/>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l" rtl="0" fontAlgn="t"/>
                      <a:r>
                        <a:rPr lang="en-US" sz="1100" u="none" strike="noStrike">
                          <a:effectLst/>
                        </a:rPr>
                        <a:t>Pornography</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19337836"/>
                  </a:ext>
                </a:extLst>
              </a:tr>
              <a:tr h="227885">
                <a:tc>
                  <a:txBody>
                    <a:bodyPr/>
                    <a:lstStyle/>
                    <a:p>
                      <a:pPr algn="l" rtl="0" fontAlgn="t"/>
                      <a:r>
                        <a:rPr lang="en-US" sz="1100" u="none" strike="noStrike">
                          <a:effectLst/>
                        </a:rPr>
                        <a:t>Aggravated Assault</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31</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39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t"/>
                      <a:r>
                        <a:rPr lang="en-US" sz="1100" u="none" strike="noStrike">
                          <a:effectLst/>
                        </a:rPr>
                        <a:t>Prostitution</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10111517"/>
                  </a:ext>
                </a:extLst>
              </a:tr>
              <a:tr h="227885">
                <a:tc>
                  <a:txBody>
                    <a:bodyPr/>
                    <a:lstStyle/>
                    <a:p>
                      <a:pPr algn="l" rtl="0" fontAlgn="t"/>
                      <a:r>
                        <a:rPr lang="en-US" sz="1100" u="none" strike="noStrike">
                          <a:effectLst/>
                        </a:rPr>
                        <a:t>Burglary</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40</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49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t"/>
                      <a:r>
                        <a:rPr lang="en-US" sz="1100" u="none" strike="noStrike">
                          <a:effectLst/>
                        </a:rPr>
                        <a:t>Sodomy</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9008058"/>
                  </a:ext>
                </a:extLst>
              </a:tr>
              <a:tr h="227885">
                <a:tc>
                  <a:txBody>
                    <a:bodyPr/>
                    <a:lstStyle/>
                    <a:p>
                      <a:pPr algn="l" rtl="0" fontAlgn="t"/>
                      <a:r>
                        <a:rPr lang="en-US" sz="1100" u="none" strike="noStrike">
                          <a:effectLst/>
                        </a:rPr>
                        <a:t>Larceny</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313</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316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t"/>
                      <a:r>
                        <a:rPr lang="en-US" sz="1100" u="none" strike="noStrike">
                          <a:effectLst/>
                        </a:rPr>
                        <a:t>Sexual Assault w/Object</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03038652"/>
                  </a:ext>
                </a:extLst>
              </a:tr>
              <a:tr h="227885">
                <a:tc>
                  <a:txBody>
                    <a:bodyPr/>
                    <a:lstStyle/>
                    <a:p>
                      <a:pPr algn="l" rtl="0" fontAlgn="t"/>
                      <a:r>
                        <a:rPr lang="en-US" sz="1100" u="none" strike="noStrike">
                          <a:effectLst/>
                        </a:rPr>
                        <a:t>Motor Vehicle Theft</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58</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67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t"/>
                      <a:r>
                        <a:rPr lang="en-US" sz="1100" u="none" strike="noStrike">
                          <a:effectLst/>
                        </a:rPr>
                        <a:t>Fondling</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28084956"/>
                  </a:ext>
                </a:extLst>
              </a:tr>
              <a:tr h="227885">
                <a:tc>
                  <a:txBody>
                    <a:bodyPr/>
                    <a:lstStyle/>
                    <a:p>
                      <a:pPr algn="l" rtl="0" fontAlgn="t"/>
                      <a:r>
                        <a:rPr lang="en-US" sz="1100" u="none" strike="noStrike">
                          <a:effectLst/>
                        </a:rPr>
                        <a:t>Arson</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t"/>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l" rtl="0" fontAlgn="t"/>
                      <a:r>
                        <a:rPr lang="en-US" sz="1100" u="none" strike="noStrike">
                          <a:effectLst/>
                        </a:rPr>
                        <a:t>Incest</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50244"/>
                  </a:ext>
                </a:extLst>
              </a:tr>
              <a:tr h="227885">
                <a:tc>
                  <a:txBody>
                    <a:bodyPr/>
                    <a:lstStyle/>
                    <a:p>
                      <a:pPr algn="l" rtl="0" fontAlgn="t"/>
                      <a:r>
                        <a:rPr lang="en-US" sz="1100" u="none" strike="noStrike">
                          <a:effectLst/>
                        </a:rPr>
                        <a:t>Simple Assault</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70</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84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t"/>
                      <a:r>
                        <a:rPr lang="en-US" sz="1100" u="none" strike="noStrike">
                          <a:effectLst/>
                        </a:rPr>
                        <a:t>Statutory Rape</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04944694"/>
                  </a:ext>
                </a:extLst>
              </a:tr>
              <a:tr h="227885">
                <a:tc>
                  <a:txBody>
                    <a:bodyPr/>
                    <a:lstStyle/>
                    <a:p>
                      <a:pPr algn="l" rtl="0" fontAlgn="t"/>
                      <a:r>
                        <a:rPr lang="en-US" sz="1100" u="none" strike="noStrike">
                          <a:effectLst/>
                        </a:rPr>
                        <a:t>Intimidation</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t"/>
                      <a:r>
                        <a:rPr lang="en-US" sz="1100" u="none" strike="noStrike">
                          <a:effectLst/>
                        </a:rPr>
                        <a:t>Stolen Property</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dirty="0">
                          <a:effectLst/>
                        </a:rPr>
                        <a:t>24</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7387217"/>
                  </a:ext>
                </a:extLst>
              </a:tr>
              <a:tr h="227885">
                <a:tc>
                  <a:txBody>
                    <a:bodyPr/>
                    <a:lstStyle/>
                    <a:p>
                      <a:pPr algn="l" rtl="0" fontAlgn="t"/>
                      <a:r>
                        <a:rPr lang="en-US" sz="1100" u="none" strike="noStrike">
                          <a:effectLst/>
                        </a:rPr>
                        <a:t>Bribery</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t"/>
                      <a:r>
                        <a:rPr lang="en-US" sz="1100" u="none" strike="noStrike">
                          <a:effectLst/>
                        </a:rPr>
                        <a:t>Weapons Law Violations</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32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9798075"/>
                  </a:ext>
                </a:extLst>
              </a:tr>
              <a:tr h="412472">
                <a:tc>
                  <a:txBody>
                    <a:bodyPr/>
                    <a:lstStyle/>
                    <a:p>
                      <a:pPr algn="l" rtl="0" fontAlgn="t"/>
                      <a:r>
                        <a:rPr lang="en-US" sz="1100" u="none" strike="noStrike">
                          <a:effectLst/>
                        </a:rPr>
                        <a:t>Counterfeiting/Forgery</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t"/>
                      <a:r>
                        <a:rPr lang="en-US" sz="1100" u="none" strike="noStrike">
                          <a:effectLst/>
                        </a:rPr>
                        <a:t>Human Trafficking, Commercial Sex Acts</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30732922"/>
                  </a:ext>
                </a:extLst>
              </a:tr>
              <a:tr h="412472">
                <a:tc>
                  <a:txBody>
                    <a:bodyPr/>
                    <a:lstStyle/>
                    <a:p>
                      <a:pPr algn="l" rtl="0" fontAlgn="t"/>
                      <a:r>
                        <a:rPr lang="en-US" sz="1100" u="none" strike="noStrike">
                          <a:effectLst/>
                        </a:rPr>
                        <a:t>Vandalism</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84</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100" u="none" strike="noStrike">
                          <a:effectLst/>
                        </a:rPr>
                        <a:t>92</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t"/>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l" rtl="0" fontAlgn="t"/>
                      <a:r>
                        <a:rPr lang="en-US" sz="1100" u="none" strike="noStrike">
                          <a:effectLst/>
                        </a:rPr>
                        <a:t>Human Trafficking, Involuntary Servitude</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9532837"/>
                  </a:ext>
                </a:extLst>
              </a:tr>
              <a:tr h="227885">
                <a:tc>
                  <a:txBody>
                    <a:bodyPr/>
                    <a:lstStyle/>
                    <a:p>
                      <a:pPr algn="l" rtl="0" fontAlgn="t"/>
                      <a:r>
                        <a:rPr lang="en-US" sz="1100" u="none" strike="noStrike">
                          <a:effectLst/>
                        </a:rPr>
                        <a:t>Drug/Narcotic Violations</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31</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63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t"/>
                      <a:r>
                        <a:rPr lang="en-US" sz="1100" u="none" strike="noStrike">
                          <a:effectLst/>
                        </a:rPr>
                        <a:t>Animal Cruelty</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8196996"/>
                  </a:ext>
                </a:extLst>
              </a:tr>
              <a:tr h="227885">
                <a:tc>
                  <a:txBody>
                    <a:bodyPr/>
                    <a:lstStyle/>
                    <a:p>
                      <a:pPr algn="l" rtl="0" fontAlgn="t"/>
                      <a:r>
                        <a:rPr lang="en-US" sz="1100" u="none" strike="noStrike">
                          <a:effectLst/>
                        </a:rPr>
                        <a:t>Drug Equipment Violations</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42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t"/>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t"/>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28285496"/>
                  </a:ext>
                </a:extLst>
              </a:tr>
              <a:tr h="227885">
                <a:tc>
                  <a:txBody>
                    <a:bodyPr/>
                    <a:lstStyle/>
                    <a:p>
                      <a:pPr algn="l" rtl="0" fontAlgn="t"/>
                      <a:r>
                        <a:rPr lang="en-US" sz="1100" u="none" strike="noStrike">
                          <a:effectLst/>
                        </a:rPr>
                        <a:t>Embezzlement</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t"/>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t"/>
                      <a:r>
                        <a:rPr lang="en-US" sz="1100" u="none" strike="noStrike">
                          <a:effectLst/>
                        </a:rPr>
                        <a:t>Total Group A</a:t>
                      </a:r>
                      <a:endParaRPr lang="en-US" sz="1100" b="1" i="0" u="none" strike="noStrike">
                        <a:solidFill>
                          <a:srgbClr val="000000"/>
                        </a:solidFill>
                        <a:effectLst/>
                        <a:latin typeface="Calibri" panose="020F0502020204030204" pitchFamily="34" charset="0"/>
                      </a:endParaRPr>
                    </a:p>
                  </a:txBody>
                  <a:tcPr marL="9525" marR="9525" marT="9525" marB="0"/>
                </a:tc>
                <a:tc>
                  <a:txBody>
                    <a:bodyPr/>
                    <a:lstStyle/>
                    <a:p>
                      <a:pPr algn="ctr" rtl="0" fontAlgn="t"/>
                      <a:endParaRPr lang="en-US" sz="11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100" u="none" strike="noStrike">
                          <a:effectLst/>
                        </a:rPr>
                        <a:t>779</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t"/>
                      <a:r>
                        <a:rPr lang="en-US" sz="1100" u="none" strike="noStrike" dirty="0">
                          <a:effectLst/>
                        </a:rPr>
                        <a:t>930</a:t>
                      </a:r>
                      <a:endParaRPr lang="en-US" sz="1100" b="1"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989332781"/>
                  </a:ext>
                </a:extLst>
              </a:tr>
            </a:tbl>
          </a:graphicData>
        </a:graphic>
      </p:graphicFrame>
      <p:pic>
        <p:nvPicPr>
          <p:cNvPr id="11" name="Picture 10">
            <a:extLst>
              <a:ext uri="{FF2B5EF4-FFF2-40B4-BE49-F238E27FC236}">
                <a16:creationId xmlns:a16="http://schemas.microsoft.com/office/drawing/2014/main" id="{E54BCD51-8694-7C89-1793-8BD6D622F394}"/>
              </a:ext>
            </a:extLst>
          </p:cNvPr>
          <p:cNvPicPr>
            <a:picLocks noChangeAspect="1"/>
          </p:cNvPicPr>
          <p:nvPr/>
        </p:nvPicPr>
        <p:blipFill>
          <a:blip r:embed="rId2"/>
          <a:stretch>
            <a:fillRect/>
          </a:stretch>
        </p:blipFill>
        <p:spPr>
          <a:xfrm>
            <a:off x="394463" y="6116640"/>
            <a:ext cx="1920406" cy="432854"/>
          </a:xfrm>
          <a:prstGeom prst="rect">
            <a:avLst/>
          </a:prstGeom>
        </p:spPr>
      </p:pic>
    </p:spTree>
    <p:extLst>
      <p:ext uri="{BB962C8B-B14F-4D97-AF65-F5344CB8AC3E}">
        <p14:creationId xmlns:p14="http://schemas.microsoft.com/office/powerpoint/2010/main" val="35510700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43169433C4504C9EF8406F1BC61963" ma:contentTypeVersion="2" ma:contentTypeDescription="Create a new document." ma:contentTypeScope="" ma:versionID="5d2e8b798e44fef9c431a028d3572103">
  <xsd:schema xmlns:xsd="http://www.w3.org/2001/XMLSchema" xmlns:xs="http://www.w3.org/2001/XMLSchema" xmlns:p="http://schemas.microsoft.com/office/2006/metadata/properties" xmlns:ns3="3b31f278-9342-47a5-978d-dee55c80b6a7" targetNamespace="http://schemas.microsoft.com/office/2006/metadata/properties" ma:root="true" ma:fieldsID="c1b5ddddb3fb634e39349e5ec07d97bd" ns3:_="">
    <xsd:import namespace="3b31f278-9342-47a5-978d-dee55c80b6a7"/>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31f278-9342-47a5-978d-dee55c80b6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F7A5FD-ABAE-4574-9E97-061C5DF266C5}">
  <ds:schemaRefs>
    <ds:schemaRef ds:uri="3b31f278-9342-47a5-978d-dee55c80b6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0CA90E1-AEBB-4FDA-8D17-71464AA5F96B}">
  <ds:schemaRefs>
    <ds:schemaRef ds:uri="3b31f278-9342-47a5-978d-dee55c80b6a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4BEB41C-D33F-4B39-B1F3-514822A959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7449</TotalTime>
  <Words>1403</Words>
  <Application>Microsoft Office PowerPoint</Application>
  <PresentationFormat>On-screen Show (4:3)</PresentationFormat>
  <Paragraphs>389</Paragraphs>
  <Slides>35</Slides>
  <Notes>5</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Amasis MT Pro</vt:lpstr>
      <vt:lpstr>Amasis MT Pro Black</vt:lpstr>
      <vt:lpstr>Amasis MT Pro Light</vt:lpstr>
      <vt:lpstr>Amasis MT Pro Medium</vt:lpstr>
      <vt:lpstr>Arial</vt:lpstr>
      <vt:lpstr>Bahnschrift Light SemiCondensed</vt:lpstr>
      <vt:lpstr>Calibri</vt:lpstr>
      <vt:lpstr>Calibri Light</vt:lpstr>
      <vt:lpstr>Office Theme</vt:lpstr>
      <vt:lpstr>Like us on Facebook         and follow us on Twitter       and Instagram </vt:lpstr>
      <vt:lpstr>PowerPoint Presentation</vt:lpstr>
      <vt:lpstr>     Staffing</vt:lpstr>
      <vt:lpstr>Crime Reporting: UCR vs NIBRS</vt:lpstr>
      <vt:lpstr>Crime Reporting: UCR vs NIBRS</vt:lpstr>
      <vt:lpstr>Crime Reporting: UCR vs NIBRS</vt:lpstr>
      <vt:lpstr>UCR Part 1 &amp; NIBRS Group A Crimes</vt:lpstr>
      <vt:lpstr>UCR Part 1 &amp; NIBRS Group A Crimes</vt:lpstr>
      <vt:lpstr>2022 * &amp; 2023 NIBRS Crimes</vt:lpstr>
      <vt:lpstr>Response Times </vt:lpstr>
      <vt:lpstr>911 Answer Times</vt:lpstr>
      <vt:lpstr>The Blotter &amp; Citizen RIMS</vt:lpstr>
      <vt:lpstr>The Blotter &amp; Citizen RIMS</vt:lpstr>
      <vt:lpstr>The Blotter &amp; Citizen RIMS</vt:lpstr>
      <vt:lpstr>Technology to Assist with Initiatives</vt:lpstr>
      <vt:lpstr>2023-24 Goals</vt:lpstr>
      <vt:lpstr>Volunteers</vt:lpstr>
      <vt:lpstr>Community Outreach </vt:lpstr>
      <vt:lpstr>Community Engagement  </vt:lpstr>
      <vt:lpstr>PROJECT HOPE  Helping  Others through Positive Encounters</vt:lpstr>
      <vt:lpstr>School Liaison Officer Program &amp; Student of the Month </vt:lpstr>
      <vt:lpstr>Operation Blue Angel </vt:lpstr>
      <vt:lpstr>Therapy Dog Program</vt:lpstr>
      <vt:lpstr>Social Media Platforms </vt:lpstr>
      <vt:lpstr>PowerPoint Presentation</vt:lpstr>
      <vt:lpstr>PowerPoint Presentation</vt:lpstr>
      <vt:lpstr>PowerPoint Presentation</vt:lpstr>
      <vt:lpstr> Bike the Bridges Ride Director &amp; Special Olympics Northern California Volunteer of the Year!  Money Raised:  2022: $167,000 2023: $187,000 for Special Olympics Northern California   </vt:lpstr>
      <vt:lpstr>2023 Torch Run  &amp; Polar Plunge</vt:lpstr>
      <vt:lpstr>Emerging Technology &amp; Training </vt:lpstr>
      <vt:lpstr>Pinole Police Department’s PowerEngage (CueHit)</vt:lpstr>
      <vt:lpstr>Pinole Police Department’s PowerEngage (CueHit)</vt:lpstr>
      <vt:lpstr>PowerPoint Presentation</vt:lpstr>
      <vt:lpstr>Organizational Wellness Initiatives </vt:lpstr>
      <vt:lpstr>PowerPoint Presentation</vt:lpstr>
    </vt:vector>
  </TitlesOfParts>
  <Company>City of Pinole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Les Lopez</dc:creator>
  <cp:lastModifiedBy>Matt Avery</cp:lastModifiedBy>
  <cp:revision>123</cp:revision>
  <dcterms:created xsi:type="dcterms:W3CDTF">2017-01-17T17:16:04Z</dcterms:created>
  <dcterms:modified xsi:type="dcterms:W3CDTF">2024-02-15T01:00:02Z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0x0101007643169433C4504C9EF8406F1BC61963</vt:lpwstr>
  </property>
</Properties>
</file>